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441" r:id="rId2"/>
    <p:sldId id="304" r:id="rId3"/>
    <p:sldId id="442" r:id="rId4"/>
    <p:sldId id="445" r:id="rId5"/>
    <p:sldId id="457" r:id="rId6"/>
    <p:sldId id="448" r:id="rId7"/>
    <p:sldId id="449" r:id="rId8"/>
    <p:sldId id="454" r:id="rId9"/>
    <p:sldId id="452" r:id="rId10"/>
    <p:sldId id="463" r:id="rId11"/>
    <p:sldId id="464" r:id="rId12"/>
    <p:sldId id="462" r:id="rId13"/>
    <p:sldId id="446" r:id="rId14"/>
    <p:sldId id="453" r:id="rId15"/>
    <p:sldId id="450" r:id="rId16"/>
    <p:sldId id="458" r:id="rId17"/>
    <p:sldId id="451" r:id="rId18"/>
    <p:sldId id="455" r:id="rId19"/>
    <p:sldId id="444" r:id="rId20"/>
    <p:sldId id="447" r:id="rId21"/>
    <p:sldId id="456" r:id="rId22"/>
    <p:sldId id="459" r:id="rId23"/>
  </p:sldIdLst>
  <p:sldSz cx="12192000" cy="6858000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09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75" userDrawn="1">
          <p15:clr>
            <a:srgbClr val="A4A3A4"/>
          </p15:clr>
        </p15:guide>
        <p15:guide id="4" orient="horz" pos="164" userDrawn="1">
          <p15:clr>
            <a:srgbClr val="A4A3A4"/>
          </p15:clr>
        </p15:guide>
        <p15:guide id="5" pos="415" userDrawn="1">
          <p15:clr>
            <a:srgbClr val="A4A3A4"/>
          </p15:clr>
        </p15:guide>
        <p15:guide id="6" orient="horz" pos="377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52C4D"/>
    <a:srgbClr val="0A182E"/>
    <a:srgbClr val="340017"/>
    <a:srgbClr val="027D34"/>
    <a:srgbClr val="1856A8"/>
    <a:srgbClr val="E0ECED"/>
    <a:srgbClr val="811A1C"/>
    <a:srgbClr val="952069"/>
    <a:srgbClr val="BBC8CC"/>
    <a:srgbClr val="007C8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517"/>
    <p:restoredTop sz="96197"/>
  </p:normalViewPr>
  <p:slideViewPr>
    <p:cSldViewPr snapToGrid="0" snapToObjects="1" showGuides="1">
      <p:cViewPr varScale="1">
        <p:scale>
          <a:sx n="141" d="100"/>
          <a:sy n="141" d="100"/>
        </p:scale>
        <p:origin x="224" y="288"/>
      </p:cViewPr>
      <p:guideLst>
        <p:guide orient="horz" pos="709"/>
        <p:guide pos="3840"/>
        <p:guide pos="75"/>
        <p:guide orient="horz" pos="164"/>
        <p:guide pos="415"/>
        <p:guide orient="horz" pos="377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0" d="100"/>
        <a:sy n="12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F73108E-A6A6-A54D-9210-6C1496184D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44A24FC9-5745-EC42-8B1D-2F6B9B0C5D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748278E0-F49C-1B48-A51F-9CB1DD69F6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63C10-C552-524E-AC26-6AEEF82E084D}" type="datetimeFigureOut">
              <a:rPr lang="it-IT" smtClean="0"/>
              <a:t>09/05/26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5E92C147-C85E-DD43-9B4C-5B1BBE47D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DD49B773-9137-C44C-B789-A26AE7AF8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F811-0DCD-8641-A85D-0DE54AADDB54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103660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DE92CD2-6273-E841-AD63-F81C6E374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F276B70B-194B-874C-BCAF-F5F2FB3DF8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AE1511D8-9C84-954C-B334-D56EA67DB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63C10-C552-524E-AC26-6AEEF82E084D}" type="datetimeFigureOut">
              <a:rPr lang="it-IT" smtClean="0"/>
              <a:t>09/05/26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806FC1D4-9CDE-0E44-97A5-5C35773A29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A90D0B7B-A111-7448-8A0F-6ABDDF2DC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F811-0DCD-8641-A85D-0DE54AADDB54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95256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57C3200D-ED37-064C-A85E-14EB88639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1C802A2B-2CB0-2C41-971E-536C8F79B0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D8B4593A-9BD0-CF4C-9965-725EFF4981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63C10-C552-524E-AC26-6AEEF82E084D}" type="datetimeFigureOut">
              <a:rPr lang="it-IT" smtClean="0"/>
              <a:t>09/05/26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F79F3372-4648-B04A-BE8A-F71E0AD1C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40EDCAF0-3CC4-9F4C-B241-E340E21DD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F811-0DCD-8641-A85D-0DE54AADDB54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469841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767429F2-D34A-3C4D-9AEB-3EE00EA75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6370389F-B4A6-C242-93E3-3EDCB234C8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15A76439-6B46-5443-B83C-5F69576B32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A58A844F-D50F-D549-9B7D-B18337DFD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63C10-C552-524E-AC26-6AEEF82E084D}" type="datetimeFigureOut">
              <a:rPr lang="it-IT" smtClean="0"/>
              <a:t>09/05/26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01E1AA66-8BA5-0040-89DA-D07C123A5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487DA6A3-1543-AD4B-8413-33F0ABE7B6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F811-0DCD-8641-A85D-0DE54AADDB54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856947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0D633279-8E55-C948-81D8-BF2314A42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D83E42DC-8D1D-B647-8C74-87FCE257A5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AF18188A-802F-E549-A1EE-DA15358AB7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557EE8DF-A034-2A44-9FB5-6FD8153602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Segnaposto contenuto 5">
            <a:extLst>
              <a:ext uri="{FF2B5EF4-FFF2-40B4-BE49-F238E27FC236}">
                <a16:creationId xmlns:a16="http://schemas.microsoft.com/office/drawing/2014/main" id="{A5F5F150-4219-964B-B253-CA6CBA91D8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9F7B3686-5C43-0348-9D6A-FAC517AA1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63C10-C552-524E-AC26-6AEEF82E084D}" type="datetimeFigureOut">
              <a:rPr lang="it-IT" smtClean="0"/>
              <a:t>09/05/26</a:t>
            </a:fld>
            <a:endParaRPr lang="it-IT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A0A96E74-2063-734E-9AD3-F29BCC835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9A65ACC3-AE6D-9A45-9F0D-ACDD113B8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F811-0DCD-8641-A85D-0DE54AADDB54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776681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B3B0808-28A6-BC4C-9344-1762DC211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26E115F5-3EF5-E940-BC25-5C865D17F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63C10-C552-524E-AC26-6AEEF82E084D}" type="datetimeFigureOut">
              <a:rPr lang="it-IT" smtClean="0"/>
              <a:t>09/05/26</a:t>
            </a:fld>
            <a:endParaRPr lang="it-IT"/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28EEED13-ED30-704B-A7E1-68A7B671B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6F04C52C-AEAA-D442-9BE0-C546A07E9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F811-0DCD-8641-A85D-0DE54AADDB54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081723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>
            <a:extLst>
              <a:ext uri="{FF2B5EF4-FFF2-40B4-BE49-F238E27FC236}">
                <a16:creationId xmlns:a16="http://schemas.microsoft.com/office/drawing/2014/main" id="{CAC8AD93-FE08-7F4C-9DE0-076789D4C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63C10-C552-524E-AC26-6AEEF82E084D}" type="datetimeFigureOut">
              <a:rPr lang="it-IT" smtClean="0"/>
              <a:t>09/05/26</a:t>
            </a:fld>
            <a:endParaRPr lang="it-IT"/>
          </a:p>
        </p:txBody>
      </p:sp>
      <p:sp>
        <p:nvSpPr>
          <p:cNvPr id="3" name="Segnaposto piè di pagina 2">
            <a:extLst>
              <a:ext uri="{FF2B5EF4-FFF2-40B4-BE49-F238E27FC236}">
                <a16:creationId xmlns:a16="http://schemas.microsoft.com/office/drawing/2014/main" id="{9D184B70-9748-894D-9860-28021BB786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46648845-B2FD-8540-BB72-F1816D690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F811-0DCD-8641-A85D-0DE54AADDB54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121903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B3EF0E5-46FF-5449-B262-7727B88F6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0A69BC5A-C0C4-A54D-9A74-055EDE5C5C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797744B5-6AC8-A84F-AC09-1BE2C8EE60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D80CFD3B-8C35-9542-A5B1-F1CFBF67B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63C10-C552-524E-AC26-6AEEF82E084D}" type="datetimeFigureOut">
              <a:rPr lang="it-IT" smtClean="0"/>
              <a:t>09/05/26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C0A3B27A-9943-6444-8C09-27596032D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A2492A8F-DAC7-BB48-AAF3-A9EC47A109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F811-0DCD-8641-A85D-0DE54AADDB54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038110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140FE25C-3A9E-2C48-B674-5173C579D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immagine 2">
            <a:extLst>
              <a:ext uri="{FF2B5EF4-FFF2-40B4-BE49-F238E27FC236}">
                <a16:creationId xmlns:a16="http://schemas.microsoft.com/office/drawing/2014/main" id="{BF8FD86C-A15B-2F42-8914-9291EC5B2F7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26356D87-B570-944F-AB5E-2ABC57EBB1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A7708202-5287-0D4F-BDF0-7C6A3AB093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63C10-C552-524E-AC26-6AEEF82E084D}" type="datetimeFigureOut">
              <a:rPr lang="it-IT" smtClean="0"/>
              <a:t>09/05/26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D41D841D-92D4-9745-8BE3-2F3F91EE4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94441538-B24B-DA4C-8936-FF4793ECE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F811-0DCD-8641-A85D-0DE54AADDB54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409527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B1E48F8-9FE9-8F43-8657-4FDB6F3963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8EAED3F8-96A0-DB4D-B74F-46DCB2683B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93AB0745-418E-0A4E-A2C5-75BB5255C1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63C10-C552-524E-AC26-6AEEF82E084D}" type="datetimeFigureOut">
              <a:rPr lang="it-IT" smtClean="0"/>
              <a:t>09/05/26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EEBC0D0F-9D6E-5E4A-8919-80D7EEBE3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C30A1FDB-09C6-B24E-8822-F608032D7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F811-0DCD-8641-A85D-0DE54AADDB54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334424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>
            <a:extLst>
              <a:ext uri="{FF2B5EF4-FFF2-40B4-BE49-F238E27FC236}">
                <a16:creationId xmlns:a16="http://schemas.microsoft.com/office/drawing/2014/main" id="{8B0D716C-0DFA-BA42-A703-7067C594BA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B11DD280-DCDE-0547-A889-C4DA0DAED6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4B4F6B1A-719E-7E49-8571-0036556E75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63C10-C552-524E-AC26-6AEEF82E084D}" type="datetimeFigureOut">
              <a:rPr lang="it-IT" smtClean="0"/>
              <a:t>09/05/26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10C56688-6A46-F044-84C6-62B982A04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B551AD8C-84C5-E446-B20F-52EC116FCA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F811-0DCD-8641-A85D-0DE54AADDB54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999649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>
            <a:extLst>
              <a:ext uri="{FF2B5EF4-FFF2-40B4-BE49-F238E27FC236}">
                <a16:creationId xmlns:a16="http://schemas.microsoft.com/office/drawing/2014/main" id="{FED7832B-4384-8B4E-8123-CB53ED51A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61D65DA0-AC4A-0749-AD95-9D233D2EFA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073157A4-21F3-1246-843E-9D94D41357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63C10-C552-524E-AC26-6AEEF82E084D}" type="datetimeFigureOut">
              <a:rPr lang="it-IT" smtClean="0"/>
              <a:t>09/05/26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B9FEBCA3-4881-3849-B0A8-3DFB12D5FE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FB24CBAE-ADE6-7B48-9560-85AE276EE1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9FF811-0DCD-8641-A85D-0DE54AADDB54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311273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jp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3.jp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3.png"/><Relationship Id="rId7" Type="http://schemas.openxmlformats.org/officeDocument/2006/relationships/image" Target="../media/image3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6.png"/><Relationship Id="rId18" Type="http://schemas.openxmlformats.org/officeDocument/2006/relationships/image" Target="../media/image51.jpeg"/><Relationship Id="rId3" Type="http://schemas.openxmlformats.org/officeDocument/2006/relationships/image" Target="../media/image3.png"/><Relationship Id="rId21" Type="http://schemas.openxmlformats.org/officeDocument/2006/relationships/image" Target="../media/image54.jpeg"/><Relationship Id="rId7" Type="http://schemas.openxmlformats.org/officeDocument/2006/relationships/image" Target="../media/image40.png"/><Relationship Id="rId12" Type="http://schemas.openxmlformats.org/officeDocument/2006/relationships/image" Target="../media/image45.jpeg"/><Relationship Id="rId17" Type="http://schemas.openxmlformats.org/officeDocument/2006/relationships/image" Target="../media/image50.jpeg"/><Relationship Id="rId2" Type="http://schemas.openxmlformats.org/officeDocument/2006/relationships/image" Target="../media/image2.jpeg"/><Relationship Id="rId16" Type="http://schemas.openxmlformats.org/officeDocument/2006/relationships/image" Target="../media/image49.png"/><Relationship Id="rId20" Type="http://schemas.openxmlformats.org/officeDocument/2006/relationships/image" Target="../media/image5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9.jpeg"/><Relationship Id="rId11" Type="http://schemas.openxmlformats.org/officeDocument/2006/relationships/image" Target="../media/image44.jpeg"/><Relationship Id="rId24" Type="http://schemas.openxmlformats.org/officeDocument/2006/relationships/image" Target="../media/image57.png"/><Relationship Id="rId5" Type="http://schemas.openxmlformats.org/officeDocument/2006/relationships/image" Target="../media/image38.png"/><Relationship Id="rId15" Type="http://schemas.openxmlformats.org/officeDocument/2006/relationships/image" Target="../media/image48.jpeg"/><Relationship Id="rId23" Type="http://schemas.openxmlformats.org/officeDocument/2006/relationships/image" Target="../media/image56.png"/><Relationship Id="rId10" Type="http://schemas.openxmlformats.org/officeDocument/2006/relationships/image" Target="../media/image43.png"/><Relationship Id="rId19" Type="http://schemas.openxmlformats.org/officeDocument/2006/relationships/image" Target="../media/image52.jpeg"/><Relationship Id="rId4" Type="http://schemas.openxmlformats.org/officeDocument/2006/relationships/image" Target="../media/image37.png"/><Relationship Id="rId9" Type="http://schemas.openxmlformats.org/officeDocument/2006/relationships/image" Target="../media/image42.jpeg"/><Relationship Id="rId14" Type="http://schemas.openxmlformats.org/officeDocument/2006/relationships/image" Target="../media/image47.jpeg"/><Relationship Id="rId22" Type="http://schemas.openxmlformats.org/officeDocument/2006/relationships/image" Target="../media/image5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9.jpg"/><Relationship Id="rId5" Type="http://schemas.openxmlformats.org/officeDocument/2006/relationships/image" Target="../media/image58.jpg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3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6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8.jpeg"/><Relationship Id="rId5" Type="http://schemas.openxmlformats.org/officeDocument/2006/relationships/image" Target="../media/image67.jpeg"/><Relationship Id="rId4" Type="http://schemas.openxmlformats.org/officeDocument/2006/relationships/image" Target="../media/image6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0.jpeg"/><Relationship Id="rId4" Type="http://schemas.openxmlformats.org/officeDocument/2006/relationships/image" Target="../media/image6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82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89566FF-5F7E-19B9-1911-CC8E34EE23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2C9005BA-2741-457A-D0A9-F0895F26AB88}"/>
              </a:ext>
            </a:extLst>
          </p:cNvPr>
          <p:cNvSpPr txBox="1"/>
          <p:nvPr/>
        </p:nvSpPr>
        <p:spPr>
          <a:xfrm>
            <a:off x="4976533" y="793177"/>
            <a:ext cx="7086177" cy="1938992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it-IT" sz="3200" b="1" dirty="0">
                <a:solidFill>
                  <a:schemeClr val="bg1"/>
                </a:solidFill>
              </a:rPr>
              <a:t>Gianluca M Sampietro</a:t>
            </a:r>
          </a:p>
          <a:p>
            <a:pPr algn="ctr"/>
            <a:endParaRPr lang="it-IT" sz="1600" dirty="0">
              <a:solidFill>
                <a:schemeClr val="bg1"/>
              </a:solidFill>
            </a:endParaRPr>
          </a:p>
          <a:p>
            <a:pPr algn="ctr"/>
            <a:r>
              <a:rPr lang="it-IT" sz="2400" dirty="0">
                <a:solidFill>
                  <a:schemeClr val="bg1"/>
                </a:solidFill>
              </a:rPr>
              <a:t>Direttore Chirurgia Generale ed </a:t>
            </a:r>
            <a:r>
              <a:rPr lang="it-IT" sz="2400" dirty="0" err="1">
                <a:solidFill>
                  <a:schemeClr val="bg1"/>
                </a:solidFill>
              </a:rPr>
              <a:t>Epato</a:t>
            </a:r>
            <a:r>
              <a:rPr lang="it-IT" sz="2400">
                <a:solidFill>
                  <a:schemeClr val="bg1"/>
                </a:solidFill>
              </a:rPr>
              <a:t>-</a:t>
            </a:r>
            <a:r>
              <a:rPr lang="it-IT" sz="2400" err="1">
                <a:solidFill>
                  <a:schemeClr val="bg1"/>
                </a:solidFill>
              </a:rPr>
              <a:t>Bilo</a:t>
            </a:r>
            <a:r>
              <a:rPr lang="it-IT" sz="2400">
                <a:solidFill>
                  <a:schemeClr val="bg1"/>
                </a:solidFill>
              </a:rPr>
              <a:t>-Pancreatica </a:t>
            </a:r>
          </a:p>
          <a:p>
            <a:pPr algn="ctr"/>
            <a:r>
              <a:rPr lang="it-IT" sz="2400">
                <a:solidFill>
                  <a:schemeClr val="bg1"/>
                </a:solidFill>
              </a:rPr>
              <a:t>Ospedale di Circolo e Monumento ai Caduti</a:t>
            </a:r>
          </a:p>
          <a:p>
            <a:pPr algn="ctr"/>
            <a:r>
              <a:rPr lang="it-IT" sz="2400">
                <a:solidFill>
                  <a:schemeClr val="bg1"/>
                </a:solidFill>
              </a:rPr>
              <a:t>ASST – Rhodense. Rho - Milano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79CEF887-E890-059E-7E63-0D16891B1713}"/>
              </a:ext>
            </a:extLst>
          </p:cNvPr>
          <p:cNvSpPr txBox="1"/>
          <p:nvPr/>
        </p:nvSpPr>
        <p:spPr>
          <a:xfrm>
            <a:off x="5471271" y="4125832"/>
            <a:ext cx="6096700" cy="1077218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>
            <a:defPPr>
              <a:defRPr lang="it-IT"/>
            </a:defPPr>
            <a:lvl1pPr algn="ctr">
              <a:defRPr sz="3200" b="1">
                <a:solidFill>
                  <a:schemeClr val="bg1"/>
                </a:solidFill>
              </a:defRPr>
            </a:lvl1pPr>
          </a:lstStyle>
          <a:p>
            <a:r>
              <a:rPr lang="en-GB" noProof="1"/>
              <a:t>Early or rescue surgery in IBD: timing or philosophy? </a:t>
            </a: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22165301-E603-61FD-0255-85203BF6EF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0" y="0"/>
            <a:ext cx="484346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959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o 6">
            <a:extLst>
              <a:ext uri="{FF2B5EF4-FFF2-40B4-BE49-F238E27FC236}">
                <a16:creationId xmlns:a16="http://schemas.microsoft.com/office/drawing/2014/main" id="{A376A2A2-5500-907B-1759-80AFF6386DE1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778EDFDB-DCE4-A45E-AFDE-59F26E29752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70AAB772-7393-F6FA-6D6D-606CE30AE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  <p:grpSp>
        <p:nvGrpSpPr>
          <p:cNvPr id="6" name="Gruppo 5">
            <a:extLst>
              <a:ext uri="{FF2B5EF4-FFF2-40B4-BE49-F238E27FC236}">
                <a16:creationId xmlns:a16="http://schemas.microsoft.com/office/drawing/2014/main" id="{E48BD0C0-E964-4C00-7D1E-97AA3DD64D3A}"/>
              </a:ext>
            </a:extLst>
          </p:cNvPr>
          <p:cNvGrpSpPr>
            <a:grpSpLocks noChangeAspect="1"/>
          </p:cNvGrpSpPr>
          <p:nvPr/>
        </p:nvGrpSpPr>
        <p:grpSpPr>
          <a:xfrm>
            <a:off x="11430" y="3811"/>
            <a:ext cx="5048905" cy="1596390"/>
            <a:chOff x="-51868" y="106680"/>
            <a:chExt cx="5727700" cy="1811015"/>
          </a:xfrm>
        </p:grpSpPr>
        <p:pic>
          <p:nvPicPr>
            <p:cNvPr id="2" name="Immagine 1">
              <a:extLst>
                <a:ext uri="{FF2B5EF4-FFF2-40B4-BE49-F238E27FC236}">
                  <a16:creationId xmlns:a16="http://schemas.microsoft.com/office/drawing/2014/main" id="{80B19A8B-6198-3FD2-B1C6-7067F53D1F1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-51868" y="106680"/>
              <a:ext cx="5727700" cy="1696715"/>
            </a:xfrm>
            <a:prstGeom prst="rect">
              <a:avLst/>
            </a:prstGeom>
          </p:spPr>
        </p:pic>
        <p:pic>
          <p:nvPicPr>
            <p:cNvPr id="5" name="Immagine 4">
              <a:extLst>
                <a:ext uri="{FF2B5EF4-FFF2-40B4-BE49-F238E27FC236}">
                  <a16:creationId xmlns:a16="http://schemas.microsoft.com/office/drawing/2014/main" id="{8574BB35-23D7-8EEE-0A3A-A35C09D3EAA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82650" y="1803395"/>
              <a:ext cx="3962400" cy="114300"/>
            </a:xfrm>
            <a:prstGeom prst="rect">
              <a:avLst/>
            </a:prstGeom>
          </p:spPr>
        </p:pic>
      </p:grpSp>
      <p:pic>
        <p:nvPicPr>
          <p:cNvPr id="8" name="Immagine 7">
            <a:extLst>
              <a:ext uri="{FF2B5EF4-FFF2-40B4-BE49-F238E27FC236}">
                <a16:creationId xmlns:a16="http://schemas.microsoft.com/office/drawing/2014/main" id="{22F59069-8F24-0D70-B353-BD96E1B9383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6561" y="2079319"/>
            <a:ext cx="5604585" cy="3870631"/>
          </a:xfrm>
          <a:prstGeom prst="rect">
            <a:avLst/>
          </a:prstGeom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A8CC6EF5-0AD1-57A9-3FC2-FEA599461E0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67438" y="2079319"/>
            <a:ext cx="5638145" cy="3870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092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92C29E-8099-1C9B-7E19-212834C498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magine 7">
            <a:extLst>
              <a:ext uri="{FF2B5EF4-FFF2-40B4-BE49-F238E27FC236}">
                <a16:creationId xmlns:a16="http://schemas.microsoft.com/office/drawing/2014/main" id="{A86E1A53-11B6-6BA1-67E8-53A15E8DDF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0428" y="1965926"/>
            <a:ext cx="7857736" cy="4789204"/>
          </a:xfrm>
          <a:prstGeom prst="rect">
            <a:avLst/>
          </a:prstGeom>
        </p:spPr>
      </p:pic>
      <p:grpSp>
        <p:nvGrpSpPr>
          <p:cNvPr id="7" name="Gruppo 6">
            <a:extLst>
              <a:ext uri="{FF2B5EF4-FFF2-40B4-BE49-F238E27FC236}">
                <a16:creationId xmlns:a16="http://schemas.microsoft.com/office/drawing/2014/main" id="{EFB203F1-1CDE-5DB1-F417-0F25F5553990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4D7CFA07-3D99-80C5-801D-68E9B29CD2B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1EBCCAA7-64B2-20E2-86D0-1A638B3C988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  <p:pic>
        <p:nvPicPr>
          <p:cNvPr id="2" name="Immagine 1">
            <a:extLst>
              <a:ext uri="{FF2B5EF4-FFF2-40B4-BE49-F238E27FC236}">
                <a16:creationId xmlns:a16="http://schemas.microsoft.com/office/drawing/2014/main" id="{E9F85EAE-5192-5CB0-EB4A-490757C73B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31" y="10160"/>
            <a:ext cx="5017793" cy="2424227"/>
          </a:xfrm>
          <a:prstGeom prst="rect">
            <a:avLst/>
          </a:prstGeom>
        </p:spPr>
      </p:pic>
      <p:grpSp>
        <p:nvGrpSpPr>
          <p:cNvPr id="13" name="Gruppo 12">
            <a:extLst>
              <a:ext uri="{FF2B5EF4-FFF2-40B4-BE49-F238E27FC236}">
                <a16:creationId xmlns:a16="http://schemas.microsoft.com/office/drawing/2014/main" id="{720215B1-0104-0CDC-5585-6C5B5C474152}"/>
              </a:ext>
            </a:extLst>
          </p:cNvPr>
          <p:cNvGrpSpPr/>
          <p:nvPr/>
        </p:nvGrpSpPr>
        <p:grpSpPr>
          <a:xfrm>
            <a:off x="6917635" y="3298201"/>
            <a:ext cx="1807464" cy="2266122"/>
            <a:chOff x="6917635" y="3279913"/>
            <a:chExt cx="1807464" cy="2266122"/>
          </a:xfrm>
        </p:grpSpPr>
        <p:cxnSp>
          <p:nvCxnSpPr>
            <p:cNvPr id="10" name="Connettore dritto 9">
              <a:extLst>
                <a:ext uri="{FF2B5EF4-FFF2-40B4-BE49-F238E27FC236}">
                  <a16:creationId xmlns:a16="http://schemas.microsoft.com/office/drawing/2014/main" id="{6C86D7BB-E395-B2AF-66B2-982ED76FA333}"/>
                </a:ext>
              </a:extLst>
            </p:cNvPr>
            <p:cNvCxnSpPr/>
            <p:nvPr/>
          </p:nvCxnSpPr>
          <p:spPr>
            <a:xfrm flipV="1">
              <a:off x="6917635" y="3279913"/>
              <a:ext cx="0" cy="2266122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Connettore dritto 10">
              <a:extLst>
                <a:ext uri="{FF2B5EF4-FFF2-40B4-BE49-F238E27FC236}">
                  <a16:creationId xmlns:a16="http://schemas.microsoft.com/office/drawing/2014/main" id="{25E8D6F4-05A6-EDC4-0BCD-72F2CEACDA8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725099" y="4032504"/>
              <a:ext cx="0" cy="1513531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66689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725D7C-A0A5-99E1-F603-BCC430C0D4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o 6">
            <a:extLst>
              <a:ext uri="{FF2B5EF4-FFF2-40B4-BE49-F238E27FC236}">
                <a16:creationId xmlns:a16="http://schemas.microsoft.com/office/drawing/2014/main" id="{1111A19C-3482-E5A7-24EF-CCD349FE44EE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1FC9674D-2942-F57D-F9E7-DCED3B46DF5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72663D3F-38AE-E4A9-9B01-61B07FFCE60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  <p:pic>
        <p:nvPicPr>
          <p:cNvPr id="14" name="Immagine 13">
            <a:extLst>
              <a:ext uri="{FF2B5EF4-FFF2-40B4-BE49-F238E27FC236}">
                <a16:creationId xmlns:a16="http://schemas.microsoft.com/office/drawing/2014/main" id="{F0087434-29D7-B8D3-B5C3-B184DE4F3A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7227" y="848049"/>
            <a:ext cx="2656618" cy="5009045"/>
          </a:xfrm>
          <a:prstGeom prst="rect">
            <a:avLst/>
          </a:prstGeom>
        </p:spPr>
      </p:pic>
      <p:grpSp>
        <p:nvGrpSpPr>
          <p:cNvPr id="55" name="Gruppo 54">
            <a:extLst>
              <a:ext uri="{FF2B5EF4-FFF2-40B4-BE49-F238E27FC236}">
                <a16:creationId xmlns:a16="http://schemas.microsoft.com/office/drawing/2014/main" id="{EC3812F9-12E3-AFDC-65B6-D060D784B926}"/>
              </a:ext>
            </a:extLst>
          </p:cNvPr>
          <p:cNvGrpSpPr/>
          <p:nvPr/>
        </p:nvGrpSpPr>
        <p:grpSpPr>
          <a:xfrm>
            <a:off x="2027583" y="806641"/>
            <a:ext cx="8201661" cy="3553326"/>
            <a:chOff x="2027583" y="806641"/>
            <a:chExt cx="8201661" cy="3553326"/>
          </a:xfrm>
        </p:grpSpPr>
        <p:grpSp>
          <p:nvGrpSpPr>
            <p:cNvPr id="46" name="Gruppo 45">
              <a:extLst>
                <a:ext uri="{FF2B5EF4-FFF2-40B4-BE49-F238E27FC236}">
                  <a16:creationId xmlns:a16="http://schemas.microsoft.com/office/drawing/2014/main" id="{057828F6-5E5F-6853-3205-D896C8766C1D}"/>
                </a:ext>
              </a:extLst>
            </p:cNvPr>
            <p:cNvGrpSpPr/>
            <p:nvPr/>
          </p:nvGrpSpPr>
          <p:grpSpPr>
            <a:xfrm>
              <a:off x="5017075" y="806641"/>
              <a:ext cx="5212169" cy="461665"/>
              <a:chOff x="5017075" y="806641"/>
              <a:chExt cx="5212169" cy="461665"/>
            </a:xfrm>
          </p:grpSpPr>
          <p:sp>
            <p:nvSpPr>
              <p:cNvPr id="2" name="CasellaDiTesto 1">
                <a:extLst>
                  <a:ext uri="{FF2B5EF4-FFF2-40B4-BE49-F238E27FC236}">
                    <a16:creationId xmlns:a16="http://schemas.microsoft.com/office/drawing/2014/main" id="{A8A930DB-CC44-2216-54FD-A60D1F21E97D}"/>
                  </a:ext>
                </a:extLst>
              </p:cNvPr>
              <p:cNvSpPr txBox="1"/>
              <p:nvPr/>
            </p:nvSpPr>
            <p:spPr>
              <a:xfrm>
                <a:off x="5017075" y="806641"/>
                <a:ext cx="124104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400" noProof="1"/>
                  <a:t>Jejunum</a:t>
                </a:r>
              </a:p>
            </p:txBody>
          </p:sp>
          <p:sp>
            <p:nvSpPr>
              <p:cNvPr id="16" name="CasellaDiTesto 15">
                <a:extLst>
                  <a:ext uri="{FF2B5EF4-FFF2-40B4-BE49-F238E27FC236}">
                    <a16:creationId xmlns:a16="http://schemas.microsoft.com/office/drawing/2014/main" id="{9A869D33-2CE3-262D-9D09-6A8975801368}"/>
                  </a:ext>
                </a:extLst>
              </p:cNvPr>
              <p:cNvSpPr txBox="1"/>
              <p:nvPr/>
            </p:nvSpPr>
            <p:spPr>
              <a:xfrm>
                <a:off x="8582639" y="806641"/>
                <a:ext cx="164660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400" noProof="1"/>
                  <a:t>JUICE Study</a:t>
                </a:r>
              </a:p>
            </p:txBody>
          </p:sp>
          <p:sp>
            <p:nvSpPr>
              <p:cNvPr id="23" name="Freccia destra 22">
                <a:extLst>
                  <a:ext uri="{FF2B5EF4-FFF2-40B4-BE49-F238E27FC236}">
                    <a16:creationId xmlns:a16="http://schemas.microsoft.com/office/drawing/2014/main" id="{D6D755B8-E8D3-1B1E-E169-1FA2C79B9B04}"/>
                  </a:ext>
                </a:extLst>
              </p:cNvPr>
              <p:cNvSpPr/>
              <p:nvPr/>
            </p:nvSpPr>
            <p:spPr>
              <a:xfrm>
                <a:off x="7175023" y="908264"/>
                <a:ext cx="1292087" cy="258418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</p:grpSp>
        <p:sp>
          <p:nvSpPr>
            <p:cNvPr id="29" name="Rettangolo con angoli arrotondati 28">
              <a:extLst>
                <a:ext uri="{FF2B5EF4-FFF2-40B4-BE49-F238E27FC236}">
                  <a16:creationId xmlns:a16="http://schemas.microsoft.com/office/drawing/2014/main" id="{D4504345-E995-344A-19ED-1C37A6DD959C}"/>
                </a:ext>
              </a:extLst>
            </p:cNvPr>
            <p:cNvSpPr/>
            <p:nvPr/>
          </p:nvSpPr>
          <p:spPr>
            <a:xfrm>
              <a:off x="2027583" y="3811708"/>
              <a:ext cx="1179443" cy="548259"/>
            </a:xfrm>
            <a:prstGeom prst="roundRect">
              <a:avLst/>
            </a:prstGeom>
            <a:solidFill>
              <a:schemeClr val="accent1">
                <a:alpha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cxnSp>
          <p:nvCxnSpPr>
            <p:cNvPr id="31" name="Connettore a gomito 30">
              <a:extLst>
                <a:ext uri="{FF2B5EF4-FFF2-40B4-BE49-F238E27FC236}">
                  <a16:creationId xmlns:a16="http://schemas.microsoft.com/office/drawing/2014/main" id="{04C2B6E2-52A9-36DC-52DF-F68D9557E34F}"/>
                </a:ext>
              </a:extLst>
            </p:cNvPr>
            <p:cNvCxnSpPr>
              <a:stCxn id="29" idx="3"/>
              <a:endCxn id="2" idx="1"/>
            </p:cNvCxnSpPr>
            <p:nvPr/>
          </p:nvCxnSpPr>
          <p:spPr>
            <a:xfrm flipV="1">
              <a:off x="3207026" y="1037474"/>
              <a:ext cx="1810049" cy="3048364"/>
            </a:xfrm>
            <a:prstGeom prst="bentConnector3">
              <a:avLst/>
            </a:prstGeom>
            <a:ln w="317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6" name="Gruppo 55">
            <a:extLst>
              <a:ext uri="{FF2B5EF4-FFF2-40B4-BE49-F238E27FC236}">
                <a16:creationId xmlns:a16="http://schemas.microsoft.com/office/drawing/2014/main" id="{FDCF0C3F-9A98-55B3-680E-D933D339AD87}"/>
              </a:ext>
            </a:extLst>
          </p:cNvPr>
          <p:cNvGrpSpPr/>
          <p:nvPr/>
        </p:nvGrpSpPr>
        <p:grpSpPr>
          <a:xfrm>
            <a:off x="1146314" y="2193026"/>
            <a:ext cx="9034840" cy="2816297"/>
            <a:chOff x="1146314" y="2193026"/>
            <a:chExt cx="9034840" cy="2816297"/>
          </a:xfrm>
        </p:grpSpPr>
        <p:grpSp>
          <p:nvGrpSpPr>
            <p:cNvPr id="47" name="Gruppo 46">
              <a:extLst>
                <a:ext uri="{FF2B5EF4-FFF2-40B4-BE49-F238E27FC236}">
                  <a16:creationId xmlns:a16="http://schemas.microsoft.com/office/drawing/2014/main" id="{50BC0E1A-83A6-AE73-6AC6-59B96C79C216}"/>
                </a:ext>
              </a:extLst>
            </p:cNvPr>
            <p:cNvGrpSpPr/>
            <p:nvPr/>
          </p:nvGrpSpPr>
          <p:grpSpPr>
            <a:xfrm>
              <a:off x="5017075" y="2193026"/>
              <a:ext cx="5164079" cy="461665"/>
              <a:chOff x="5017075" y="2247691"/>
              <a:chExt cx="5164079" cy="461665"/>
            </a:xfrm>
          </p:grpSpPr>
          <p:sp>
            <p:nvSpPr>
              <p:cNvPr id="17" name="CasellaDiTesto 16">
                <a:extLst>
                  <a:ext uri="{FF2B5EF4-FFF2-40B4-BE49-F238E27FC236}">
                    <a16:creationId xmlns:a16="http://schemas.microsoft.com/office/drawing/2014/main" id="{F21777C0-32D5-60AD-213B-09AD64D53114}"/>
                  </a:ext>
                </a:extLst>
              </p:cNvPr>
              <p:cNvSpPr txBox="1"/>
              <p:nvPr/>
            </p:nvSpPr>
            <p:spPr>
              <a:xfrm>
                <a:off x="5017075" y="2247691"/>
                <a:ext cx="204241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400" noProof="1"/>
                  <a:t>Terminal Ileum</a:t>
                </a:r>
              </a:p>
            </p:txBody>
          </p:sp>
          <p:sp>
            <p:nvSpPr>
              <p:cNvPr id="18" name="CasellaDiTesto 17">
                <a:extLst>
                  <a:ext uri="{FF2B5EF4-FFF2-40B4-BE49-F238E27FC236}">
                    <a16:creationId xmlns:a16="http://schemas.microsoft.com/office/drawing/2014/main" id="{A75EE9A4-E01E-AEB3-51E4-12EE5F7F0B56}"/>
                  </a:ext>
                </a:extLst>
              </p:cNvPr>
              <p:cNvSpPr txBox="1"/>
              <p:nvPr/>
            </p:nvSpPr>
            <p:spPr>
              <a:xfrm>
                <a:off x="8582639" y="2247691"/>
                <a:ext cx="159851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400" noProof="1"/>
                  <a:t>LIR!C Study</a:t>
                </a:r>
              </a:p>
            </p:txBody>
          </p:sp>
          <p:sp>
            <p:nvSpPr>
              <p:cNvPr id="24" name="Freccia destra 23">
                <a:extLst>
                  <a:ext uri="{FF2B5EF4-FFF2-40B4-BE49-F238E27FC236}">
                    <a16:creationId xmlns:a16="http://schemas.microsoft.com/office/drawing/2014/main" id="{613A5C82-463D-79EA-4F06-3593548637EC}"/>
                  </a:ext>
                </a:extLst>
              </p:cNvPr>
              <p:cNvSpPr/>
              <p:nvPr/>
            </p:nvSpPr>
            <p:spPr>
              <a:xfrm>
                <a:off x="7140671" y="2349314"/>
                <a:ext cx="1292087" cy="258418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</p:grpSp>
        <p:sp>
          <p:nvSpPr>
            <p:cNvPr id="26" name="Rettangolo con angoli arrotondati 25">
              <a:extLst>
                <a:ext uri="{FF2B5EF4-FFF2-40B4-BE49-F238E27FC236}">
                  <a16:creationId xmlns:a16="http://schemas.microsoft.com/office/drawing/2014/main" id="{E1835ECD-6EE6-613F-C3B1-6B59F835E6D6}"/>
                </a:ext>
              </a:extLst>
            </p:cNvPr>
            <p:cNvSpPr/>
            <p:nvPr/>
          </p:nvSpPr>
          <p:spPr>
            <a:xfrm>
              <a:off x="1146314" y="4330385"/>
              <a:ext cx="974034" cy="678938"/>
            </a:xfrm>
            <a:prstGeom prst="roundRect">
              <a:avLst/>
            </a:prstGeom>
            <a:solidFill>
              <a:schemeClr val="accent1">
                <a:alpha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cxnSp>
          <p:nvCxnSpPr>
            <p:cNvPr id="33" name="Connettore a gomito 32">
              <a:extLst>
                <a:ext uri="{FF2B5EF4-FFF2-40B4-BE49-F238E27FC236}">
                  <a16:creationId xmlns:a16="http://schemas.microsoft.com/office/drawing/2014/main" id="{6BE2A8F7-0941-A64F-B69E-C7251E73D4C3}"/>
                </a:ext>
              </a:extLst>
            </p:cNvPr>
            <p:cNvCxnSpPr>
              <a:stCxn id="26" idx="3"/>
              <a:endCxn id="17" idx="1"/>
            </p:cNvCxnSpPr>
            <p:nvPr/>
          </p:nvCxnSpPr>
          <p:spPr>
            <a:xfrm flipV="1">
              <a:off x="2120348" y="2423859"/>
              <a:ext cx="2896727" cy="2245995"/>
            </a:xfrm>
            <a:prstGeom prst="bentConnector3">
              <a:avLst>
                <a:gd name="adj1" fmla="val 68757"/>
              </a:avLst>
            </a:prstGeom>
            <a:ln w="317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7" name="Gruppo 56">
            <a:extLst>
              <a:ext uri="{FF2B5EF4-FFF2-40B4-BE49-F238E27FC236}">
                <a16:creationId xmlns:a16="http://schemas.microsoft.com/office/drawing/2014/main" id="{A0D2A472-D39D-66E1-5773-0B8116EF825F}"/>
              </a:ext>
            </a:extLst>
          </p:cNvPr>
          <p:cNvGrpSpPr/>
          <p:nvPr/>
        </p:nvGrpSpPr>
        <p:grpSpPr>
          <a:xfrm>
            <a:off x="1167227" y="3200631"/>
            <a:ext cx="9407734" cy="906705"/>
            <a:chOff x="1167227" y="3200631"/>
            <a:chExt cx="9407734" cy="906705"/>
          </a:xfrm>
        </p:grpSpPr>
        <p:sp>
          <p:nvSpPr>
            <p:cNvPr id="19" name="CasellaDiTesto 18">
              <a:extLst>
                <a:ext uri="{FF2B5EF4-FFF2-40B4-BE49-F238E27FC236}">
                  <a16:creationId xmlns:a16="http://schemas.microsoft.com/office/drawing/2014/main" id="{873ED130-F19C-0D46-E9E9-CEA587A1648D}"/>
                </a:ext>
              </a:extLst>
            </p:cNvPr>
            <p:cNvSpPr txBox="1"/>
            <p:nvPr/>
          </p:nvSpPr>
          <p:spPr>
            <a:xfrm>
              <a:off x="5017075" y="3645671"/>
              <a:ext cx="90441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noProof="1"/>
                <a:t>Colon</a:t>
              </a:r>
            </a:p>
          </p:txBody>
        </p:sp>
        <p:sp>
          <p:nvSpPr>
            <p:cNvPr id="20" name="CasellaDiTesto 19">
              <a:extLst>
                <a:ext uri="{FF2B5EF4-FFF2-40B4-BE49-F238E27FC236}">
                  <a16:creationId xmlns:a16="http://schemas.microsoft.com/office/drawing/2014/main" id="{33898B75-3750-29CE-B366-DA549BBFD7F8}"/>
                </a:ext>
              </a:extLst>
            </p:cNvPr>
            <p:cNvSpPr txBox="1"/>
            <p:nvPr/>
          </p:nvSpPr>
          <p:spPr>
            <a:xfrm>
              <a:off x="8616989" y="3645671"/>
              <a:ext cx="19579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noProof="1"/>
                <a:t>SCOTCH Study</a:t>
              </a:r>
            </a:p>
          </p:txBody>
        </p:sp>
        <p:sp>
          <p:nvSpPr>
            <p:cNvPr id="25" name="Freccia destra 24">
              <a:extLst>
                <a:ext uri="{FF2B5EF4-FFF2-40B4-BE49-F238E27FC236}">
                  <a16:creationId xmlns:a16="http://schemas.microsoft.com/office/drawing/2014/main" id="{D4BBD6B0-35BF-6EE6-C80C-CF3BAD0E4323}"/>
                </a:ext>
              </a:extLst>
            </p:cNvPr>
            <p:cNvSpPr/>
            <p:nvPr/>
          </p:nvSpPr>
          <p:spPr>
            <a:xfrm>
              <a:off x="7175022" y="3747294"/>
              <a:ext cx="1292087" cy="258418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28" name="Rettangolo con angoli arrotondati 27">
              <a:extLst>
                <a:ext uri="{FF2B5EF4-FFF2-40B4-BE49-F238E27FC236}">
                  <a16:creationId xmlns:a16="http://schemas.microsoft.com/office/drawing/2014/main" id="{D7870F72-1B85-7E0A-48F2-ED1A386BEBA5}"/>
                </a:ext>
              </a:extLst>
            </p:cNvPr>
            <p:cNvSpPr/>
            <p:nvPr/>
          </p:nvSpPr>
          <p:spPr>
            <a:xfrm>
              <a:off x="1167227" y="3200631"/>
              <a:ext cx="2490373" cy="527519"/>
            </a:xfrm>
            <a:prstGeom prst="roundRect">
              <a:avLst/>
            </a:prstGeom>
            <a:solidFill>
              <a:schemeClr val="accent1">
                <a:alpha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cxnSp>
          <p:nvCxnSpPr>
            <p:cNvPr id="36" name="Connettore a gomito 35">
              <a:extLst>
                <a:ext uri="{FF2B5EF4-FFF2-40B4-BE49-F238E27FC236}">
                  <a16:creationId xmlns:a16="http://schemas.microsoft.com/office/drawing/2014/main" id="{F4AA9D2C-E137-6A28-BDFF-19726C451EF6}"/>
                </a:ext>
              </a:extLst>
            </p:cNvPr>
            <p:cNvCxnSpPr>
              <a:cxnSpLocks/>
              <a:stCxn id="28" idx="3"/>
              <a:endCxn id="19" idx="1"/>
            </p:cNvCxnSpPr>
            <p:nvPr/>
          </p:nvCxnSpPr>
          <p:spPr>
            <a:xfrm>
              <a:off x="3657600" y="3464391"/>
              <a:ext cx="1359475" cy="412113"/>
            </a:xfrm>
            <a:prstGeom prst="bentConnector3">
              <a:avLst>
                <a:gd name="adj1" fmla="val 33428"/>
              </a:avLst>
            </a:prstGeom>
            <a:ln w="317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3" name="Gruppo 52">
            <a:extLst>
              <a:ext uri="{FF2B5EF4-FFF2-40B4-BE49-F238E27FC236}">
                <a16:creationId xmlns:a16="http://schemas.microsoft.com/office/drawing/2014/main" id="{705628E2-90F9-41A0-57A5-3946497C6CEA}"/>
              </a:ext>
            </a:extLst>
          </p:cNvPr>
          <p:cNvGrpSpPr/>
          <p:nvPr/>
        </p:nvGrpSpPr>
        <p:grpSpPr>
          <a:xfrm>
            <a:off x="1855306" y="5185644"/>
            <a:ext cx="5568453" cy="678937"/>
            <a:chOff x="1855306" y="5185644"/>
            <a:chExt cx="5568453" cy="678937"/>
          </a:xfrm>
        </p:grpSpPr>
        <p:sp>
          <p:nvSpPr>
            <p:cNvPr id="21" name="CasellaDiTesto 20">
              <a:extLst>
                <a:ext uri="{FF2B5EF4-FFF2-40B4-BE49-F238E27FC236}">
                  <a16:creationId xmlns:a16="http://schemas.microsoft.com/office/drawing/2014/main" id="{50C681C6-EDE2-1E05-F3B9-00B5B176B6A0}"/>
                </a:ext>
              </a:extLst>
            </p:cNvPr>
            <p:cNvSpPr txBox="1"/>
            <p:nvPr/>
          </p:nvSpPr>
          <p:spPr>
            <a:xfrm>
              <a:off x="5017075" y="5297095"/>
              <a:ext cx="24066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noProof="1"/>
                <a:t>(Perianal Disease)</a:t>
              </a:r>
            </a:p>
          </p:txBody>
        </p:sp>
        <p:sp>
          <p:nvSpPr>
            <p:cNvPr id="27" name="Rettangolo con angoli arrotondati 26">
              <a:extLst>
                <a:ext uri="{FF2B5EF4-FFF2-40B4-BE49-F238E27FC236}">
                  <a16:creationId xmlns:a16="http://schemas.microsoft.com/office/drawing/2014/main" id="{00440E01-9CA0-4326-E90E-F3D97277D89B}"/>
                </a:ext>
              </a:extLst>
            </p:cNvPr>
            <p:cNvSpPr/>
            <p:nvPr/>
          </p:nvSpPr>
          <p:spPr>
            <a:xfrm>
              <a:off x="1855306" y="5185644"/>
              <a:ext cx="775252" cy="678937"/>
            </a:xfrm>
            <a:prstGeom prst="roundRect">
              <a:avLst/>
            </a:prstGeom>
            <a:solidFill>
              <a:schemeClr val="accent1">
                <a:alpha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cxnSp>
          <p:nvCxnSpPr>
            <p:cNvPr id="39" name="Connettore a gomito 38">
              <a:extLst>
                <a:ext uri="{FF2B5EF4-FFF2-40B4-BE49-F238E27FC236}">
                  <a16:creationId xmlns:a16="http://schemas.microsoft.com/office/drawing/2014/main" id="{3553E13A-C991-5847-C05C-B4275D488FB8}"/>
                </a:ext>
              </a:extLst>
            </p:cNvPr>
            <p:cNvCxnSpPr>
              <a:cxnSpLocks/>
              <a:stCxn id="27" idx="3"/>
              <a:endCxn id="21" idx="1"/>
            </p:cNvCxnSpPr>
            <p:nvPr/>
          </p:nvCxnSpPr>
          <p:spPr>
            <a:xfrm>
              <a:off x="2630558" y="5525113"/>
              <a:ext cx="2386517" cy="2815"/>
            </a:xfrm>
            <a:prstGeom prst="bentConnector3">
              <a:avLst/>
            </a:prstGeom>
            <a:ln w="317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814605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CA4E97-9F13-C44E-8899-438164DF88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o 6">
            <a:extLst>
              <a:ext uri="{FF2B5EF4-FFF2-40B4-BE49-F238E27FC236}">
                <a16:creationId xmlns:a16="http://schemas.microsoft.com/office/drawing/2014/main" id="{600DC43A-D47B-B402-3DD4-B18351F8C26F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7B9266C0-45A5-4FA3-DD97-A1A8DF054F1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73A7AB10-A351-214A-DDB5-1376FB95D4F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CF128F51-5479-E0B2-CCAD-053B70FD33DC}"/>
              </a:ext>
            </a:extLst>
          </p:cNvPr>
          <p:cNvSpPr txBox="1"/>
          <p:nvPr/>
        </p:nvSpPr>
        <p:spPr>
          <a:xfrm>
            <a:off x="9002383" y="3813754"/>
            <a:ext cx="3175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it-IT" dirty="0">
                <a:solidFill>
                  <a:srgbClr val="002060"/>
                </a:solidFill>
              </a:rPr>
              <a:t>Bologna – Ospedale Sant’Orsola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8C039814-AEE3-C7A8-E447-4ED000D6A513}"/>
              </a:ext>
            </a:extLst>
          </p:cNvPr>
          <p:cNvSpPr txBox="1"/>
          <p:nvPr/>
        </p:nvSpPr>
        <p:spPr>
          <a:xfrm>
            <a:off x="3717294" y="961819"/>
            <a:ext cx="4732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>
                <a:solidFill>
                  <a:srgbClr val="002060"/>
                </a:solidFill>
              </a:rPr>
              <a:t>Milano – ASST Rhodense-Rho Memorial Hospital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E981719A-18E5-F5A0-EF8E-B9D4450F0F30}"/>
              </a:ext>
            </a:extLst>
          </p:cNvPr>
          <p:cNvSpPr txBox="1"/>
          <p:nvPr/>
        </p:nvSpPr>
        <p:spPr>
          <a:xfrm>
            <a:off x="7521795" y="2329956"/>
            <a:ext cx="3752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it-IT" dirty="0">
                <a:solidFill>
                  <a:srgbClr val="002060"/>
                </a:solidFill>
              </a:rPr>
              <a:t>Milano – ASST Fatebenefratelli-Sacco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2F7D0EAB-AAC6-5BC5-F3D7-4E91EB27164E}"/>
              </a:ext>
            </a:extLst>
          </p:cNvPr>
          <p:cNvSpPr txBox="1"/>
          <p:nvPr/>
        </p:nvSpPr>
        <p:spPr>
          <a:xfrm>
            <a:off x="88755" y="4555653"/>
            <a:ext cx="2602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 err="1">
                <a:solidFill>
                  <a:srgbClr val="002060"/>
                </a:solidFill>
              </a:rPr>
              <a:t>Créteil</a:t>
            </a:r>
            <a:r>
              <a:rPr lang="it-IT" dirty="0">
                <a:solidFill>
                  <a:srgbClr val="002060"/>
                </a:solidFill>
              </a:rPr>
              <a:t> – Hospital </a:t>
            </a:r>
            <a:r>
              <a:rPr lang="it-IT" dirty="0" err="1">
                <a:solidFill>
                  <a:srgbClr val="002060"/>
                </a:solidFill>
              </a:rPr>
              <a:t>Mondor</a:t>
            </a:r>
            <a:endParaRPr lang="it-IT" dirty="0">
              <a:solidFill>
                <a:srgbClr val="002060"/>
              </a:solidFill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A700CE8F-BF2F-6401-25E8-C2526B3A34EA}"/>
              </a:ext>
            </a:extLst>
          </p:cNvPr>
          <p:cNvSpPr txBox="1"/>
          <p:nvPr/>
        </p:nvSpPr>
        <p:spPr>
          <a:xfrm>
            <a:off x="88755" y="5297550"/>
            <a:ext cx="260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>
                <a:solidFill>
                  <a:srgbClr val="002060"/>
                </a:solidFill>
              </a:rPr>
              <a:t>Barcellona – Val d’Hebron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7E15CEF4-5F5B-BC2A-9F13-24DFEE4E4417}"/>
              </a:ext>
            </a:extLst>
          </p:cNvPr>
          <p:cNvSpPr txBox="1"/>
          <p:nvPr/>
        </p:nvSpPr>
        <p:spPr>
          <a:xfrm>
            <a:off x="7058784" y="1588057"/>
            <a:ext cx="34569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>
                <a:solidFill>
                  <a:srgbClr val="002060"/>
                </a:solidFill>
              </a:rPr>
              <a:t>Milano – Humanitas Cancer Center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E584D7EE-7577-4808-1BB8-3F6BD89877C3}"/>
              </a:ext>
            </a:extLst>
          </p:cNvPr>
          <p:cNvSpPr txBox="1"/>
          <p:nvPr/>
        </p:nvSpPr>
        <p:spPr>
          <a:xfrm>
            <a:off x="2814645" y="1588057"/>
            <a:ext cx="3135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rgbClr val="002060"/>
                </a:solidFill>
              </a:rPr>
              <a:t>Torino – Ospedale Mauriziano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A1333126-74C0-ACF4-85D7-70BA23683ECF}"/>
              </a:ext>
            </a:extLst>
          </p:cNvPr>
          <p:cNvSpPr txBox="1"/>
          <p:nvPr/>
        </p:nvSpPr>
        <p:spPr>
          <a:xfrm>
            <a:off x="88755" y="3813754"/>
            <a:ext cx="19282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>
                <a:solidFill>
                  <a:srgbClr val="002060"/>
                </a:solidFill>
              </a:rPr>
              <a:t>London – St Marks</a:t>
            </a: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1BD919F8-E0EA-150F-1B1B-F101ECB63DEC}"/>
              </a:ext>
            </a:extLst>
          </p:cNvPr>
          <p:cNvSpPr txBox="1"/>
          <p:nvPr/>
        </p:nvSpPr>
        <p:spPr>
          <a:xfrm>
            <a:off x="84214" y="3071855"/>
            <a:ext cx="349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>
                <a:solidFill>
                  <a:srgbClr val="002060"/>
                </a:solidFill>
              </a:rPr>
              <a:t>London – Chelsea and Westminster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FA8BACBE-BAE9-49EF-B0A2-E08CC69E8EAF}"/>
              </a:ext>
            </a:extLst>
          </p:cNvPr>
          <p:cNvSpPr txBox="1"/>
          <p:nvPr/>
        </p:nvSpPr>
        <p:spPr>
          <a:xfrm>
            <a:off x="10188798" y="5297550"/>
            <a:ext cx="19891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it-IT" dirty="0">
                <a:solidFill>
                  <a:srgbClr val="002060"/>
                </a:solidFill>
              </a:rPr>
              <a:t>Napoli – Federico II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C77E41F2-52B6-2F91-EAEC-01906E131F86}"/>
              </a:ext>
            </a:extLst>
          </p:cNvPr>
          <p:cNvSpPr txBox="1"/>
          <p:nvPr/>
        </p:nvSpPr>
        <p:spPr>
          <a:xfrm>
            <a:off x="10149930" y="4555653"/>
            <a:ext cx="1920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it-IT" dirty="0">
                <a:solidFill>
                  <a:srgbClr val="002060"/>
                </a:solidFill>
              </a:rPr>
              <a:t>Napoli – Vanvitelli </a:t>
            </a: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E08EC672-8361-92D0-80AA-7D8F9B47EF7C}"/>
              </a:ext>
            </a:extLst>
          </p:cNvPr>
          <p:cNvSpPr txBox="1"/>
          <p:nvPr/>
        </p:nvSpPr>
        <p:spPr>
          <a:xfrm>
            <a:off x="9019928" y="3071855"/>
            <a:ext cx="2973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it-IT" dirty="0">
                <a:solidFill>
                  <a:srgbClr val="002060"/>
                </a:solidFill>
              </a:rPr>
              <a:t>Padova- Azienda Universitaria</a:t>
            </a: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F18A7BC7-1131-4598-C07A-489CEEB793EF}"/>
              </a:ext>
            </a:extLst>
          </p:cNvPr>
          <p:cNvSpPr txBox="1"/>
          <p:nvPr/>
        </p:nvSpPr>
        <p:spPr>
          <a:xfrm>
            <a:off x="3104930" y="2329956"/>
            <a:ext cx="1166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>
                <a:solidFill>
                  <a:srgbClr val="002060"/>
                </a:solidFill>
              </a:rPr>
              <a:t>UZ </a:t>
            </a:r>
            <a:r>
              <a:rPr lang="it-IT" dirty="0" err="1">
                <a:solidFill>
                  <a:srgbClr val="002060"/>
                </a:solidFill>
              </a:rPr>
              <a:t>Leuven</a:t>
            </a:r>
            <a:endParaRPr lang="it-IT" dirty="0">
              <a:solidFill>
                <a:srgbClr val="002060"/>
              </a:solidFill>
            </a:endParaRPr>
          </a:p>
        </p:txBody>
      </p:sp>
      <p:pic>
        <p:nvPicPr>
          <p:cNvPr id="18" name="Picture 2" descr="Cartina Europa PNG per il download gratuito">
            <a:extLst>
              <a:ext uri="{FF2B5EF4-FFF2-40B4-BE49-F238E27FC236}">
                <a16:creationId xmlns:a16="http://schemas.microsoft.com/office/drawing/2014/main" id="{172FBB57-71C3-C352-4480-9BD5ADB7C5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8552" y="2583627"/>
            <a:ext cx="7147868" cy="411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Connettore 2 22">
            <a:extLst>
              <a:ext uri="{FF2B5EF4-FFF2-40B4-BE49-F238E27FC236}">
                <a16:creationId xmlns:a16="http://schemas.microsoft.com/office/drawing/2014/main" id="{94895EA2-E578-B5D8-0382-D2FBDA02A192}"/>
              </a:ext>
            </a:extLst>
          </p:cNvPr>
          <p:cNvCxnSpPr>
            <a:cxnSpLocks/>
          </p:cNvCxnSpPr>
          <p:nvPr/>
        </p:nvCxnSpPr>
        <p:spPr>
          <a:xfrm>
            <a:off x="2690814" y="5482216"/>
            <a:ext cx="1243004" cy="184666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nettore 2 23">
            <a:extLst>
              <a:ext uri="{FF2B5EF4-FFF2-40B4-BE49-F238E27FC236}">
                <a16:creationId xmlns:a16="http://schemas.microsoft.com/office/drawing/2014/main" id="{78E42D21-6249-9411-0DA0-4DC1063C62CA}"/>
              </a:ext>
            </a:extLst>
          </p:cNvPr>
          <p:cNvCxnSpPr>
            <a:cxnSpLocks/>
          </p:cNvCxnSpPr>
          <p:nvPr/>
        </p:nvCxnSpPr>
        <p:spPr>
          <a:xfrm>
            <a:off x="2703566" y="4759867"/>
            <a:ext cx="1535052" cy="316897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nettore 2 24">
            <a:extLst>
              <a:ext uri="{FF2B5EF4-FFF2-40B4-BE49-F238E27FC236}">
                <a16:creationId xmlns:a16="http://schemas.microsoft.com/office/drawing/2014/main" id="{20E3E2C5-A7E2-6201-DF7C-61A701234B52}"/>
              </a:ext>
            </a:extLst>
          </p:cNvPr>
          <p:cNvCxnSpPr>
            <a:cxnSpLocks/>
          </p:cNvCxnSpPr>
          <p:nvPr/>
        </p:nvCxnSpPr>
        <p:spPr>
          <a:xfrm>
            <a:off x="2016975" y="3981704"/>
            <a:ext cx="2016455" cy="640809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nettore 2 25">
            <a:extLst>
              <a:ext uri="{FF2B5EF4-FFF2-40B4-BE49-F238E27FC236}">
                <a16:creationId xmlns:a16="http://schemas.microsoft.com/office/drawing/2014/main" id="{2E280006-51A1-EF74-BBF2-84E9861943DE}"/>
              </a:ext>
            </a:extLst>
          </p:cNvPr>
          <p:cNvCxnSpPr>
            <a:cxnSpLocks/>
          </p:cNvCxnSpPr>
          <p:nvPr/>
        </p:nvCxnSpPr>
        <p:spPr>
          <a:xfrm>
            <a:off x="3526057" y="3302388"/>
            <a:ext cx="460852" cy="1340049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Connettore 2 26">
            <a:extLst>
              <a:ext uri="{FF2B5EF4-FFF2-40B4-BE49-F238E27FC236}">
                <a16:creationId xmlns:a16="http://schemas.microsoft.com/office/drawing/2014/main" id="{4A40E215-3686-246C-5C02-410D3A040967}"/>
              </a:ext>
            </a:extLst>
          </p:cNvPr>
          <p:cNvCxnSpPr>
            <a:cxnSpLocks/>
          </p:cNvCxnSpPr>
          <p:nvPr/>
        </p:nvCxnSpPr>
        <p:spPr>
          <a:xfrm>
            <a:off x="3916588" y="2699288"/>
            <a:ext cx="615074" cy="2060579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Connettore 2 27">
            <a:extLst>
              <a:ext uri="{FF2B5EF4-FFF2-40B4-BE49-F238E27FC236}">
                <a16:creationId xmlns:a16="http://schemas.microsoft.com/office/drawing/2014/main" id="{6026527C-699F-9028-18E8-41237D3E14B1}"/>
              </a:ext>
            </a:extLst>
          </p:cNvPr>
          <p:cNvCxnSpPr>
            <a:cxnSpLocks/>
            <a:stCxn id="11" idx="2"/>
          </p:cNvCxnSpPr>
          <p:nvPr/>
        </p:nvCxnSpPr>
        <p:spPr>
          <a:xfrm>
            <a:off x="4382188" y="1957389"/>
            <a:ext cx="651051" cy="3228228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nettore 2 28">
            <a:extLst>
              <a:ext uri="{FF2B5EF4-FFF2-40B4-BE49-F238E27FC236}">
                <a16:creationId xmlns:a16="http://schemas.microsoft.com/office/drawing/2014/main" id="{2AF286AE-73A5-2ED9-D96B-CF276D0A360B}"/>
              </a:ext>
            </a:extLst>
          </p:cNvPr>
          <p:cNvCxnSpPr>
            <a:cxnSpLocks/>
          </p:cNvCxnSpPr>
          <p:nvPr/>
        </p:nvCxnSpPr>
        <p:spPr>
          <a:xfrm flipH="1">
            <a:off x="5215972" y="1331151"/>
            <a:ext cx="853193" cy="3796410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nettore 2 29">
            <a:extLst>
              <a:ext uri="{FF2B5EF4-FFF2-40B4-BE49-F238E27FC236}">
                <a16:creationId xmlns:a16="http://schemas.microsoft.com/office/drawing/2014/main" id="{2B7F3A31-48BF-FAC1-E3FE-A2E5403A53DB}"/>
              </a:ext>
            </a:extLst>
          </p:cNvPr>
          <p:cNvCxnSpPr>
            <a:cxnSpLocks/>
          </p:cNvCxnSpPr>
          <p:nvPr/>
        </p:nvCxnSpPr>
        <p:spPr>
          <a:xfrm flipH="1">
            <a:off x="5195165" y="1957389"/>
            <a:ext cx="2525309" cy="3141144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ttore 2 30">
            <a:extLst>
              <a:ext uri="{FF2B5EF4-FFF2-40B4-BE49-F238E27FC236}">
                <a16:creationId xmlns:a16="http://schemas.microsoft.com/office/drawing/2014/main" id="{220E0BE6-0D27-D9FD-7157-D69A01F1D2FF}"/>
              </a:ext>
            </a:extLst>
          </p:cNvPr>
          <p:cNvCxnSpPr>
            <a:cxnSpLocks/>
          </p:cNvCxnSpPr>
          <p:nvPr/>
        </p:nvCxnSpPr>
        <p:spPr>
          <a:xfrm flipH="1">
            <a:off x="5259204" y="2655746"/>
            <a:ext cx="2912618" cy="2421018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onnettore 2 31">
            <a:extLst>
              <a:ext uri="{FF2B5EF4-FFF2-40B4-BE49-F238E27FC236}">
                <a16:creationId xmlns:a16="http://schemas.microsoft.com/office/drawing/2014/main" id="{DB464E91-10E6-05CA-5C2D-F241CBCC8F9C}"/>
              </a:ext>
            </a:extLst>
          </p:cNvPr>
          <p:cNvCxnSpPr>
            <a:cxnSpLocks/>
          </p:cNvCxnSpPr>
          <p:nvPr/>
        </p:nvCxnSpPr>
        <p:spPr>
          <a:xfrm flipH="1">
            <a:off x="5430590" y="3312370"/>
            <a:ext cx="3458154" cy="1786163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nettore 2 32">
            <a:extLst>
              <a:ext uri="{FF2B5EF4-FFF2-40B4-BE49-F238E27FC236}">
                <a16:creationId xmlns:a16="http://schemas.microsoft.com/office/drawing/2014/main" id="{ACFF4644-B87E-60F7-470F-E84A86360859}"/>
              </a:ext>
            </a:extLst>
          </p:cNvPr>
          <p:cNvCxnSpPr>
            <a:cxnSpLocks/>
          </p:cNvCxnSpPr>
          <p:nvPr/>
        </p:nvCxnSpPr>
        <p:spPr>
          <a:xfrm flipH="1">
            <a:off x="5330103" y="4054269"/>
            <a:ext cx="3668067" cy="1243281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ttore 2 33">
            <a:extLst>
              <a:ext uri="{FF2B5EF4-FFF2-40B4-BE49-F238E27FC236}">
                <a16:creationId xmlns:a16="http://schemas.microsoft.com/office/drawing/2014/main" id="{DC5D80DE-E205-9BCC-07C8-941443AF9605}"/>
              </a:ext>
            </a:extLst>
          </p:cNvPr>
          <p:cNvCxnSpPr>
            <a:cxnSpLocks/>
            <a:stCxn id="15" idx="1"/>
          </p:cNvCxnSpPr>
          <p:nvPr/>
        </p:nvCxnSpPr>
        <p:spPr>
          <a:xfrm flipH="1">
            <a:off x="5748142" y="4740319"/>
            <a:ext cx="4401788" cy="770527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Connettore 2 34">
            <a:extLst>
              <a:ext uri="{FF2B5EF4-FFF2-40B4-BE49-F238E27FC236}">
                <a16:creationId xmlns:a16="http://schemas.microsoft.com/office/drawing/2014/main" id="{FFFFEDEB-FD10-34F1-2889-668A5BF47304}"/>
              </a:ext>
            </a:extLst>
          </p:cNvPr>
          <p:cNvCxnSpPr>
            <a:cxnSpLocks/>
          </p:cNvCxnSpPr>
          <p:nvPr/>
        </p:nvCxnSpPr>
        <p:spPr>
          <a:xfrm flipH="1">
            <a:off x="5748142" y="5496893"/>
            <a:ext cx="4401788" cy="10594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Immagine 32" descr="Immagine che contiene Arte bambini, disegno, design&#10;&#10;Il contenuto generato dall'IA potrebbe non essere corretto.">
            <a:extLst>
              <a:ext uri="{FF2B5EF4-FFF2-40B4-BE49-F238E27FC236}">
                <a16:creationId xmlns:a16="http://schemas.microsoft.com/office/drawing/2014/main" id="{9E1CE891-F65F-EA0A-20E2-1C42B63DF60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9873" t="20400" r="34971" b="42193"/>
          <a:stretch>
            <a:fillRect/>
          </a:stretch>
        </p:blipFill>
        <p:spPr>
          <a:xfrm>
            <a:off x="93358" y="269494"/>
            <a:ext cx="617687" cy="849436"/>
          </a:xfrm>
          <a:prstGeom prst="rect">
            <a:avLst/>
          </a:prstGeom>
        </p:spPr>
      </p:pic>
      <p:sp>
        <p:nvSpPr>
          <p:cNvPr id="34" name="CasellaDiTesto 33">
            <a:extLst>
              <a:ext uri="{FF2B5EF4-FFF2-40B4-BE49-F238E27FC236}">
                <a16:creationId xmlns:a16="http://schemas.microsoft.com/office/drawing/2014/main" id="{53E2EEDC-4C96-E0E7-2A0E-02BF42BF135F}"/>
              </a:ext>
            </a:extLst>
          </p:cNvPr>
          <p:cNvSpPr txBox="1"/>
          <p:nvPr/>
        </p:nvSpPr>
        <p:spPr>
          <a:xfrm>
            <a:off x="853380" y="609689"/>
            <a:ext cx="18501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000" dirty="0">
                <a:solidFill>
                  <a:srgbClr val="FFC000"/>
                </a:solidFill>
                <a:cs typeface="Times New Roman" panose="02020603050405020304" pitchFamily="18" charset="0"/>
              </a:rPr>
              <a:t>The JUICE Study</a:t>
            </a:r>
          </a:p>
        </p:txBody>
      </p:sp>
      <p:cxnSp>
        <p:nvCxnSpPr>
          <p:cNvPr id="35" name="Connettore dritto 34">
            <a:extLst>
              <a:ext uri="{FF2B5EF4-FFF2-40B4-BE49-F238E27FC236}">
                <a16:creationId xmlns:a16="http://schemas.microsoft.com/office/drawing/2014/main" id="{AD66EF24-51A0-52F2-FB22-48509BC344BC}"/>
              </a:ext>
            </a:extLst>
          </p:cNvPr>
          <p:cNvCxnSpPr>
            <a:cxnSpLocks/>
          </p:cNvCxnSpPr>
          <p:nvPr/>
        </p:nvCxnSpPr>
        <p:spPr>
          <a:xfrm>
            <a:off x="43489" y="1130926"/>
            <a:ext cx="2981713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Connettore dritto 35">
            <a:extLst>
              <a:ext uri="{FF2B5EF4-FFF2-40B4-BE49-F238E27FC236}">
                <a16:creationId xmlns:a16="http://schemas.microsoft.com/office/drawing/2014/main" id="{37B6BF26-7D76-3348-1BE3-86032A743946}"/>
              </a:ext>
            </a:extLst>
          </p:cNvPr>
          <p:cNvCxnSpPr>
            <a:cxnSpLocks/>
          </p:cNvCxnSpPr>
          <p:nvPr/>
        </p:nvCxnSpPr>
        <p:spPr>
          <a:xfrm>
            <a:off x="43489" y="260697"/>
            <a:ext cx="2981713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8411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5D8BAF-304D-E96D-0454-6E7CE4BFEC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o 6">
            <a:extLst>
              <a:ext uri="{FF2B5EF4-FFF2-40B4-BE49-F238E27FC236}">
                <a16:creationId xmlns:a16="http://schemas.microsoft.com/office/drawing/2014/main" id="{B0A19ECD-1473-9A82-EB2A-56B91BE353F7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F54DF650-01E3-A7B1-5608-5214D8EB51A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002245DF-90B6-BE11-27D5-4832A2671A0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  <p:pic>
        <p:nvPicPr>
          <p:cNvPr id="2" name="Immagine 1" descr="Immagine che contiene testo, schermata, diagramma&#10;&#10;Il contenuto generato dall'IA potrebbe non essere corretto.">
            <a:extLst>
              <a:ext uri="{FF2B5EF4-FFF2-40B4-BE49-F238E27FC236}">
                <a16:creationId xmlns:a16="http://schemas.microsoft.com/office/drawing/2014/main" id="{ECF279C3-33F5-E55E-AEE2-1A8C6AA805D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89" b="27037"/>
          <a:stretch>
            <a:fillRect/>
          </a:stretch>
        </p:blipFill>
        <p:spPr bwMode="auto">
          <a:xfrm>
            <a:off x="13252" y="198780"/>
            <a:ext cx="6461420" cy="57511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Esplorazione VL">
            <a:hlinkClick r:id="" action="ppaction://media"/>
            <a:extLst>
              <a:ext uri="{FF2B5EF4-FFF2-40B4-BE49-F238E27FC236}">
                <a16:creationId xmlns:a16="http://schemas.microsoft.com/office/drawing/2014/main" id="{F05FC592-7DDC-D424-4A3D-7CDDFB4B4E0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578731" y="1628775"/>
            <a:ext cx="5436091" cy="3057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400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6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86192F-705B-20DE-8B17-38C3EF6F6B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o 6">
            <a:extLst>
              <a:ext uri="{FF2B5EF4-FFF2-40B4-BE49-F238E27FC236}">
                <a16:creationId xmlns:a16="http://schemas.microsoft.com/office/drawing/2014/main" id="{ACF27488-D13F-01A0-AE8A-75F1736E1140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76648520-B3B3-973A-DBC9-C15E5BB4FCD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8698756E-63E4-52CF-DB16-A7D7A6B31C7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  <p:pic>
        <p:nvPicPr>
          <p:cNvPr id="2" name="Immagine 1" descr="Immagine che contiene testo, Diagramma, linea, schermata&#10;&#10;Il contenuto generato dall'IA potrebbe non essere corretto.">
            <a:extLst>
              <a:ext uri="{FF2B5EF4-FFF2-40B4-BE49-F238E27FC236}">
                <a16:creationId xmlns:a16="http://schemas.microsoft.com/office/drawing/2014/main" id="{68FEE780-4841-1DCA-6F9D-0B3FEE00E4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111" y="1422207"/>
            <a:ext cx="5334925" cy="4011184"/>
          </a:xfrm>
          <a:prstGeom prst="rect">
            <a:avLst/>
          </a:prstGeom>
        </p:spPr>
      </p:pic>
      <p:pic>
        <p:nvPicPr>
          <p:cNvPr id="5" name="Immagine 4" descr="Immagine che contiene testo, Diagramma, linea, schermata&#10;&#10;Il contenuto generato dall'IA potrebbe non essere corretto.">
            <a:extLst>
              <a:ext uri="{FF2B5EF4-FFF2-40B4-BE49-F238E27FC236}">
                <a16:creationId xmlns:a16="http://schemas.microsoft.com/office/drawing/2014/main" id="{9D58FC0A-4C4B-11C1-DF2E-52292A6A148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1772" y="1422207"/>
            <a:ext cx="5334925" cy="4011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0017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7B3F36-893B-8740-3E2E-B2B6144B90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o 6">
            <a:extLst>
              <a:ext uri="{FF2B5EF4-FFF2-40B4-BE49-F238E27FC236}">
                <a16:creationId xmlns:a16="http://schemas.microsoft.com/office/drawing/2014/main" id="{08302CEB-8B54-E791-8418-FEA405D02184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0AA06565-6E0B-0D4B-9708-7F653CDC02F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1BFF4380-A7E8-04CA-9AAB-891EE8F5B01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  <p:pic>
        <p:nvPicPr>
          <p:cNvPr id="2" name="Immagine 1">
            <a:extLst>
              <a:ext uri="{FF2B5EF4-FFF2-40B4-BE49-F238E27FC236}">
                <a16:creationId xmlns:a16="http://schemas.microsoft.com/office/drawing/2014/main" id="{8F2670D5-8E9D-9650-6B38-4FC252D881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74" y="0"/>
            <a:ext cx="5012094" cy="2879479"/>
          </a:xfrm>
          <a:prstGeom prst="rect">
            <a:avLst/>
          </a:prstGeom>
        </p:spPr>
      </p:pic>
      <p:grpSp>
        <p:nvGrpSpPr>
          <p:cNvPr id="14" name="Gruppo 13">
            <a:extLst>
              <a:ext uri="{FF2B5EF4-FFF2-40B4-BE49-F238E27FC236}">
                <a16:creationId xmlns:a16="http://schemas.microsoft.com/office/drawing/2014/main" id="{2DB0DD8F-B04B-0678-FD9E-A6C16F604C29}"/>
              </a:ext>
            </a:extLst>
          </p:cNvPr>
          <p:cNvGrpSpPr/>
          <p:nvPr/>
        </p:nvGrpSpPr>
        <p:grpSpPr>
          <a:xfrm>
            <a:off x="5599895" y="423173"/>
            <a:ext cx="5555785" cy="1465262"/>
            <a:chOff x="5599895" y="423173"/>
            <a:chExt cx="5555785" cy="1465262"/>
          </a:xfrm>
        </p:grpSpPr>
        <p:pic>
          <p:nvPicPr>
            <p:cNvPr id="5" name="Immagine 4">
              <a:extLst>
                <a:ext uri="{FF2B5EF4-FFF2-40B4-BE49-F238E27FC236}">
                  <a16:creationId xmlns:a16="http://schemas.microsoft.com/office/drawing/2014/main" id="{35AADBBB-F0E5-2BAF-682E-79DC7043E7B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599895" y="423173"/>
              <a:ext cx="5555785" cy="1465262"/>
            </a:xfrm>
            <a:prstGeom prst="rect">
              <a:avLst/>
            </a:prstGeom>
          </p:spPr>
        </p:pic>
        <p:sp>
          <p:nvSpPr>
            <p:cNvPr id="9" name="Rettangolo 8">
              <a:extLst>
                <a:ext uri="{FF2B5EF4-FFF2-40B4-BE49-F238E27FC236}">
                  <a16:creationId xmlns:a16="http://schemas.microsoft.com/office/drawing/2014/main" id="{79B02EBC-8572-C68D-D292-948866607DCE}"/>
                </a:ext>
              </a:extLst>
            </p:cNvPr>
            <p:cNvSpPr/>
            <p:nvPr/>
          </p:nvSpPr>
          <p:spPr>
            <a:xfrm>
              <a:off x="6096000" y="1620078"/>
              <a:ext cx="5039328" cy="2683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  <p:grpSp>
        <p:nvGrpSpPr>
          <p:cNvPr id="15" name="Gruppo 14">
            <a:extLst>
              <a:ext uri="{FF2B5EF4-FFF2-40B4-BE49-F238E27FC236}">
                <a16:creationId xmlns:a16="http://schemas.microsoft.com/office/drawing/2014/main" id="{D32A7BC3-1135-2E1C-F4E4-A6333333AF9D}"/>
              </a:ext>
            </a:extLst>
          </p:cNvPr>
          <p:cNvGrpSpPr/>
          <p:nvPr/>
        </p:nvGrpSpPr>
        <p:grpSpPr>
          <a:xfrm>
            <a:off x="5600368" y="2611122"/>
            <a:ext cx="5534960" cy="1032061"/>
            <a:chOff x="5600368" y="2680738"/>
            <a:chExt cx="5534960" cy="1032061"/>
          </a:xfrm>
        </p:grpSpPr>
        <p:pic>
          <p:nvPicPr>
            <p:cNvPr id="6" name="Immagine 5">
              <a:extLst>
                <a:ext uri="{FF2B5EF4-FFF2-40B4-BE49-F238E27FC236}">
                  <a16:creationId xmlns:a16="http://schemas.microsoft.com/office/drawing/2014/main" id="{69F71B78-76DC-C0CD-460E-E154012C8FC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620246" y="2700616"/>
              <a:ext cx="5515082" cy="997192"/>
            </a:xfrm>
            <a:prstGeom prst="rect">
              <a:avLst/>
            </a:prstGeom>
          </p:spPr>
        </p:pic>
        <p:sp>
          <p:nvSpPr>
            <p:cNvPr id="11" name="Rettangolo 10">
              <a:extLst>
                <a:ext uri="{FF2B5EF4-FFF2-40B4-BE49-F238E27FC236}">
                  <a16:creationId xmlns:a16="http://schemas.microsoft.com/office/drawing/2014/main" id="{674A00EC-F56A-24BB-BBB0-6BAC035D8192}"/>
                </a:ext>
              </a:extLst>
            </p:cNvPr>
            <p:cNvSpPr/>
            <p:nvPr/>
          </p:nvSpPr>
          <p:spPr>
            <a:xfrm>
              <a:off x="5600368" y="2680738"/>
              <a:ext cx="1784406" cy="2683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12" name="Rettangolo 11">
              <a:extLst>
                <a:ext uri="{FF2B5EF4-FFF2-40B4-BE49-F238E27FC236}">
                  <a16:creationId xmlns:a16="http://schemas.microsoft.com/office/drawing/2014/main" id="{EDCEC8F3-C3B2-D880-A983-C5542C2746E8}"/>
                </a:ext>
              </a:extLst>
            </p:cNvPr>
            <p:cNvSpPr/>
            <p:nvPr/>
          </p:nvSpPr>
          <p:spPr>
            <a:xfrm>
              <a:off x="7788274" y="3444442"/>
              <a:ext cx="3347053" cy="2683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  <p:grpSp>
        <p:nvGrpSpPr>
          <p:cNvPr id="16" name="Gruppo 15">
            <a:extLst>
              <a:ext uri="{FF2B5EF4-FFF2-40B4-BE49-F238E27FC236}">
                <a16:creationId xmlns:a16="http://schemas.microsoft.com/office/drawing/2014/main" id="{DE68B305-C701-D20F-A13F-A15F6B925888}"/>
              </a:ext>
            </a:extLst>
          </p:cNvPr>
          <p:cNvGrpSpPr/>
          <p:nvPr/>
        </p:nvGrpSpPr>
        <p:grpSpPr>
          <a:xfrm>
            <a:off x="5620246" y="4365871"/>
            <a:ext cx="5535435" cy="1521958"/>
            <a:chOff x="5620246" y="4365871"/>
            <a:chExt cx="5535435" cy="1521958"/>
          </a:xfrm>
        </p:grpSpPr>
        <p:pic>
          <p:nvPicPr>
            <p:cNvPr id="8" name="Immagine 7">
              <a:extLst>
                <a:ext uri="{FF2B5EF4-FFF2-40B4-BE49-F238E27FC236}">
                  <a16:creationId xmlns:a16="http://schemas.microsoft.com/office/drawing/2014/main" id="{431D30D6-122E-A920-8F9C-8F8C198FC82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620246" y="4381865"/>
              <a:ext cx="5535435" cy="1505964"/>
            </a:xfrm>
            <a:prstGeom prst="rect">
              <a:avLst/>
            </a:prstGeom>
          </p:spPr>
        </p:pic>
        <p:sp>
          <p:nvSpPr>
            <p:cNvPr id="13" name="Rettangolo 12">
              <a:extLst>
                <a:ext uri="{FF2B5EF4-FFF2-40B4-BE49-F238E27FC236}">
                  <a16:creationId xmlns:a16="http://schemas.microsoft.com/office/drawing/2014/main" id="{5646B69F-A869-AFCC-C9C1-42FB40271D23}"/>
                </a:ext>
              </a:extLst>
            </p:cNvPr>
            <p:cNvSpPr/>
            <p:nvPr/>
          </p:nvSpPr>
          <p:spPr>
            <a:xfrm>
              <a:off x="5620247" y="4365871"/>
              <a:ext cx="2168028" cy="2683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</p:spTree>
    <p:extLst>
      <p:ext uri="{BB962C8B-B14F-4D97-AF65-F5344CB8AC3E}">
        <p14:creationId xmlns:p14="http://schemas.microsoft.com/office/powerpoint/2010/main" val="3468830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660861-5424-DAB8-98A0-F763771334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o 6">
            <a:extLst>
              <a:ext uri="{FF2B5EF4-FFF2-40B4-BE49-F238E27FC236}">
                <a16:creationId xmlns:a16="http://schemas.microsoft.com/office/drawing/2014/main" id="{8A456AA1-DF6A-444F-6DE8-3AEE7E44271C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F02C7AC9-F590-9512-AD5B-AA1DAF9CD20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C02EF113-5A35-5442-3C98-E8E498690B4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  <p:pic>
        <p:nvPicPr>
          <p:cNvPr id="2" name="Immagine 1">
            <a:extLst>
              <a:ext uri="{FF2B5EF4-FFF2-40B4-BE49-F238E27FC236}">
                <a16:creationId xmlns:a16="http://schemas.microsoft.com/office/drawing/2014/main" id="{3920DB21-FA8F-F3F3-BCAB-9F4E75DA65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0"/>
            <a:ext cx="5051425" cy="2186690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56F45BE5-8B62-D72D-17BD-CCA3AFFFC0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99176" y="2186690"/>
            <a:ext cx="1054100" cy="241300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EB84239E-410A-06F4-9F0B-58899F3154FD}"/>
              </a:ext>
            </a:extLst>
          </p:cNvPr>
          <p:cNvSpPr txBox="1"/>
          <p:nvPr/>
        </p:nvSpPr>
        <p:spPr>
          <a:xfrm>
            <a:off x="3242437" y="2701429"/>
            <a:ext cx="5996065" cy="7275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noProof="1"/>
              <a:t>Patients with ”limited” ileocaecal involvement 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233110E8-5450-62DC-7A97-CCA5816B4AAC}"/>
              </a:ext>
            </a:extLst>
          </p:cNvPr>
          <p:cNvSpPr txBox="1"/>
          <p:nvPr/>
        </p:nvSpPr>
        <p:spPr>
          <a:xfrm>
            <a:off x="3242437" y="3600039"/>
            <a:ext cx="4659161" cy="7275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it-IT"/>
            </a:defPPr>
            <a:lvl1pPr>
              <a:lnSpc>
                <a:spcPct val="200000"/>
              </a:lnSpc>
              <a:defRPr sz="2400"/>
            </a:lvl1pPr>
          </a:lstStyle>
          <a:p>
            <a:r>
              <a:rPr lang="en-GB" noProof="1"/>
              <a:t>how long is ‘long’ supposed to be? 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43E06EAC-526D-D769-A7AF-9FF802853D71}"/>
              </a:ext>
            </a:extLst>
          </p:cNvPr>
          <p:cNvSpPr txBox="1"/>
          <p:nvPr/>
        </p:nvSpPr>
        <p:spPr>
          <a:xfrm>
            <a:off x="3312541" y="4614680"/>
            <a:ext cx="4929426" cy="7275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it-IT"/>
            </a:defPPr>
            <a:lvl1pPr>
              <a:lnSpc>
                <a:spcPct val="200000"/>
              </a:lnSpc>
              <a:defRPr sz="2400"/>
            </a:lvl1pPr>
          </a:lstStyle>
          <a:p>
            <a:r>
              <a:rPr lang="en-GB" noProof="1"/>
              <a:t>&lt;40cm without abscess (3-4% fistulas)</a:t>
            </a:r>
          </a:p>
        </p:txBody>
      </p:sp>
    </p:spTree>
    <p:extLst>
      <p:ext uri="{BB962C8B-B14F-4D97-AF65-F5344CB8AC3E}">
        <p14:creationId xmlns:p14="http://schemas.microsoft.com/office/powerpoint/2010/main" val="2979554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0E561D-96C4-609D-311B-CA206536F0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o 6">
            <a:extLst>
              <a:ext uri="{FF2B5EF4-FFF2-40B4-BE49-F238E27FC236}">
                <a16:creationId xmlns:a16="http://schemas.microsoft.com/office/drawing/2014/main" id="{C8AEC2D1-AC18-8EA3-444C-AEA19728239D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CA34D40B-5570-6AAD-1BC5-148DE773E15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B97CEA8E-C7AA-E21A-8EE2-EA3A45EDFB6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  <p:pic>
        <p:nvPicPr>
          <p:cNvPr id="6" name="Immagine 5">
            <a:extLst>
              <a:ext uri="{FF2B5EF4-FFF2-40B4-BE49-F238E27FC236}">
                <a16:creationId xmlns:a16="http://schemas.microsoft.com/office/drawing/2014/main" id="{8CD4EEB6-BF38-1C27-D838-5B73A84A67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119063" y="1066140"/>
            <a:ext cx="6566933" cy="4926098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FAA01D2F-543D-F9E1-2203-55BF98A42D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00000">
            <a:off x="7102248" y="1066961"/>
            <a:ext cx="4912967" cy="4912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118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4D9798-2EDC-A283-2456-EF3E862DE4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o 6">
            <a:extLst>
              <a:ext uri="{FF2B5EF4-FFF2-40B4-BE49-F238E27FC236}">
                <a16:creationId xmlns:a16="http://schemas.microsoft.com/office/drawing/2014/main" id="{EF90C213-6AE3-076B-289C-EC541DF2AEB0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6F195944-2F91-E9E4-C2B3-19BB8811270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3EF2BC8D-6608-3AB9-3E75-DE73D5346AA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  <p:pic>
        <p:nvPicPr>
          <p:cNvPr id="12" name="Immagine 11">
            <a:extLst>
              <a:ext uri="{FF2B5EF4-FFF2-40B4-BE49-F238E27FC236}">
                <a16:creationId xmlns:a16="http://schemas.microsoft.com/office/drawing/2014/main" id="{D2395043-39FB-BE40-3383-D9CFA5F2FB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207" y="463030"/>
            <a:ext cx="4140926" cy="5521846"/>
          </a:xfrm>
          <a:prstGeom prst="rect">
            <a:avLst/>
          </a:prstGeom>
        </p:spPr>
      </p:pic>
      <p:pic>
        <p:nvPicPr>
          <p:cNvPr id="13" name="Immagine 12">
            <a:extLst>
              <a:ext uri="{FF2B5EF4-FFF2-40B4-BE49-F238E27FC236}">
                <a16:creationId xmlns:a16="http://schemas.microsoft.com/office/drawing/2014/main" id="{A1D02820-B826-6FD1-B7F3-B48A7E2D6B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43026" y="463030"/>
            <a:ext cx="7362461" cy="5521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170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73AF49-76D7-B664-D52A-E11E637B82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o 6">
            <a:extLst>
              <a:ext uri="{FF2B5EF4-FFF2-40B4-BE49-F238E27FC236}">
                <a16:creationId xmlns:a16="http://schemas.microsoft.com/office/drawing/2014/main" id="{6189E81D-84C8-BE76-4FB8-48F164CC5503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25578F53-A685-5C67-32F9-72D955CC1A2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7B3C9A04-D3E8-BA37-9A14-62C250B893C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  <p:pic>
        <p:nvPicPr>
          <p:cNvPr id="2" name="Immagine 1">
            <a:extLst>
              <a:ext uri="{FF2B5EF4-FFF2-40B4-BE49-F238E27FC236}">
                <a16:creationId xmlns:a16="http://schemas.microsoft.com/office/drawing/2014/main" id="{1A6552A6-6E16-309E-BF63-5E4667163F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0"/>
            <a:ext cx="5051425" cy="2186690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9DEC1110-62BA-4624-F8A1-61447D537E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99176" y="2186690"/>
            <a:ext cx="1054100" cy="241300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9B6EF1B0-B9B1-7900-5753-18B613B3CF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48810" y="359831"/>
            <a:ext cx="6108700" cy="6108700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A09CA2D0-08D3-3EC2-68CC-BCDB3D64061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2674" y="3320417"/>
            <a:ext cx="4938750" cy="2701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7655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EBA65C-5149-2818-E675-BDAE54D57A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o 6">
            <a:extLst>
              <a:ext uri="{FF2B5EF4-FFF2-40B4-BE49-F238E27FC236}">
                <a16:creationId xmlns:a16="http://schemas.microsoft.com/office/drawing/2014/main" id="{C0D0ACF7-F7CC-AC15-6411-D0507402EE69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8BA039D1-FC2F-9369-A963-B4B23A4036C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C3DC7B6F-7143-D2B0-3DCD-44F2AB2220A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  <p:pic>
        <p:nvPicPr>
          <p:cNvPr id="2" name="Immagine 1">
            <a:extLst>
              <a:ext uri="{FF2B5EF4-FFF2-40B4-BE49-F238E27FC236}">
                <a16:creationId xmlns:a16="http://schemas.microsoft.com/office/drawing/2014/main" id="{934A5CC4-B54B-481F-8442-D1B88D537DE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191"/>
          <a:stretch>
            <a:fillRect/>
          </a:stretch>
        </p:blipFill>
        <p:spPr>
          <a:xfrm>
            <a:off x="33631" y="0"/>
            <a:ext cx="5017794" cy="1774108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8B5F6BF2-7E7E-BAF3-C6B2-BF379A4FED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31" y="1910522"/>
            <a:ext cx="1092200" cy="254000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D68F7223-26F4-C01F-43CF-54F4FB8B7A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9063" y="2494564"/>
            <a:ext cx="7133432" cy="3878804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FB72A7A7-91B5-0FD1-9324-12757428A6A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47518" y="226232"/>
            <a:ext cx="4229100" cy="3022600"/>
          </a:xfrm>
          <a:prstGeom prst="rect">
            <a:avLst/>
          </a:prstGeom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B8F0FEF4-E7D4-DF32-0205-42D9B82607C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43319" y="3409697"/>
            <a:ext cx="4216400" cy="307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386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6E65F9-D44B-488A-768E-417C242A10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o 6">
            <a:extLst>
              <a:ext uri="{FF2B5EF4-FFF2-40B4-BE49-F238E27FC236}">
                <a16:creationId xmlns:a16="http://schemas.microsoft.com/office/drawing/2014/main" id="{3FE463E7-D1C7-AB74-F390-92E89FE7A0DB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5025230C-BD6F-9B1A-73B5-16D048AA0A7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75C37EF4-C0B0-0263-8FED-3C06011F1BE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  <p:pic>
        <p:nvPicPr>
          <p:cNvPr id="5" name="Immagine 4">
            <a:extLst>
              <a:ext uri="{FF2B5EF4-FFF2-40B4-BE49-F238E27FC236}">
                <a16:creationId xmlns:a16="http://schemas.microsoft.com/office/drawing/2014/main" id="{427F8073-AA3A-DCDD-4DD7-0EDEE574DB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051425" cy="2530167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8E9B0936-05AE-241E-F1AD-3ACCB12385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32" y="3090262"/>
            <a:ext cx="5606792" cy="2894613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A13A6748-D782-FA37-33CF-39D37C88B5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5259" y="908050"/>
            <a:ext cx="6295799" cy="5076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2882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A0BE2E-4C6A-CB8E-D63B-02A72CD193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o 6">
            <a:extLst>
              <a:ext uri="{FF2B5EF4-FFF2-40B4-BE49-F238E27FC236}">
                <a16:creationId xmlns:a16="http://schemas.microsoft.com/office/drawing/2014/main" id="{A8810417-C447-A435-6148-C66A7C0BEECB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B1800ABB-5AC5-8A7B-340B-649F58F7218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26B4B67F-AFF8-EB2B-9A46-1497CF5C69F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  <p:pic>
        <p:nvPicPr>
          <p:cNvPr id="2" name="Immagine 1">
            <a:extLst>
              <a:ext uri="{FF2B5EF4-FFF2-40B4-BE49-F238E27FC236}">
                <a16:creationId xmlns:a16="http://schemas.microsoft.com/office/drawing/2014/main" id="{D909D4A1-6048-888E-A423-12C6E73288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36" y="0"/>
            <a:ext cx="4991651" cy="2093843"/>
          </a:xfrm>
          <a:prstGeom prst="rect">
            <a:avLst/>
          </a:prstGeom>
        </p:spPr>
      </p:pic>
      <p:grpSp>
        <p:nvGrpSpPr>
          <p:cNvPr id="39" name="Gruppo 38">
            <a:extLst>
              <a:ext uri="{FF2B5EF4-FFF2-40B4-BE49-F238E27FC236}">
                <a16:creationId xmlns:a16="http://schemas.microsoft.com/office/drawing/2014/main" id="{20B11069-CB23-BD3F-9F5D-4FE4D81800D8}"/>
              </a:ext>
            </a:extLst>
          </p:cNvPr>
          <p:cNvGrpSpPr/>
          <p:nvPr/>
        </p:nvGrpSpPr>
        <p:grpSpPr>
          <a:xfrm>
            <a:off x="1789178" y="2420938"/>
            <a:ext cx="8613644" cy="3980060"/>
            <a:chOff x="573328" y="943465"/>
            <a:chExt cx="11484858" cy="5306747"/>
          </a:xfrm>
        </p:grpSpPr>
        <p:pic>
          <p:nvPicPr>
            <p:cNvPr id="40" name="Immagine 39">
              <a:extLst>
                <a:ext uri="{FF2B5EF4-FFF2-40B4-BE49-F238E27FC236}">
                  <a16:creationId xmlns:a16="http://schemas.microsoft.com/office/drawing/2014/main" id="{94C4D76D-794A-F790-BB1B-232CF82DF9E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694878" y="2807824"/>
              <a:ext cx="1189143" cy="952262"/>
            </a:xfrm>
            <a:prstGeom prst="rect">
              <a:avLst/>
            </a:prstGeom>
          </p:spPr>
        </p:pic>
        <p:pic>
          <p:nvPicPr>
            <p:cNvPr id="41" name="Picture 8" descr="Hôpital Beaujon, AP-HP, FRANCE">
              <a:extLst>
                <a:ext uri="{FF2B5EF4-FFF2-40B4-BE49-F238E27FC236}">
                  <a16:creationId xmlns:a16="http://schemas.microsoft.com/office/drawing/2014/main" id="{2BB9BA33-91DC-B2C8-D738-DD13E489EB5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261634" y="1337356"/>
              <a:ext cx="1796552" cy="8982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2" descr="Vall d'Hebron University Hospital, SPAIN">
              <a:extLst>
                <a:ext uri="{FF2B5EF4-FFF2-40B4-BE49-F238E27FC236}">
                  <a16:creationId xmlns:a16="http://schemas.microsoft.com/office/drawing/2014/main" id="{3D84A1FE-7F5B-96DE-033D-A0710E203BB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3328" y="1296453"/>
              <a:ext cx="1258698" cy="6293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Immagine 42">
              <a:extLst>
                <a:ext uri="{FF2B5EF4-FFF2-40B4-BE49-F238E27FC236}">
                  <a16:creationId xmlns:a16="http://schemas.microsoft.com/office/drawing/2014/main" id="{CFED834D-9923-D9F0-FE99-63CCC8F0DF9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041621" y="4355082"/>
              <a:ext cx="819150" cy="819150"/>
            </a:xfrm>
            <a:prstGeom prst="rect">
              <a:avLst/>
            </a:prstGeom>
          </p:spPr>
        </p:pic>
        <p:pic>
          <p:nvPicPr>
            <p:cNvPr id="44" name="Picture 6" descr="Ospedale ASST Fatebenefratelli Sacco di Milano - TWT Spa">
              <a:extLst>
                <a:ext uri="{FF2B5EF4-FFF2-40B4-BE49-F238E27FC236}">
                  <a16:creationId xmlns:a16="http://schemas.microsoft.com/office/drawing/2014/main" id="{538F782A-789E-C815-D91F-C468305CD06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74071" y="4530435"/>
              <a:ext cx="1345217" cy="6726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2" descr="Ospedale di Chelsea e Westminster | I 10 migliori ospedali nel Regno Unito  | Miglior ospedale a Londra | Mozocare">
              <a:extLst>
                <a:ext uri="{FF2B5EF4-FFF2-40B4-BE49-F238E27FC236}">
                  <a16:creationId xmlns:a16="http://schemas.microsoft.com/office/drawing/2014/main" id="{490022D7-0740-D4CF-C3C2-6DAB04B3F8F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7353" y="5294247"/>
              <a:ext cx="1052178" cy="5506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6" name="Picture 4" descr="Presidio Ospedaliero – Rho">
              <a:extLst>
                <a:ext uri="{FF2B5EF4-FFF2-40B4-BE49-F238E27FC236}">
                  <a16:creationId xmlns:a16="http://schemas.microsoft.com/office/drawing/2014/main" id="{E46A2F01-04DD-B255-987B-92E030E3243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60006" y="5294247"/>
              <a:ext cx="1247503" cy="6812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6" descr="Ospedale Mauriziano &quot;Umberto I&quot; a Torino | MioDottore.it">
              <a:extLst>
                <a:ext uri="{FF2B5EF4-FFF2-40B4-BE49-F238E27FC236}">
                  <a16:creationId xmlns:a16="http://schemas.microsoft.com/office/drawing/2014/main" id="{8EC7098E-418D-E955-44BC-002E0497BC3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917539" y="2855780"/>
              <a:ext cx="1029823" cy="10298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48" name="Gruppo 47">
              <a:extLst>
                <a:ext uri="{FF2B5EF4-FFF2-40B4-BE49-F238E27FC236}">
                  <a16:creationId xmlns:a16="http://schemas.microsoft.com/office/drawing/2014/main" id="{FB013873-5B7D-F256-EA4C-AE8E2E83D59B}"/>
                </a:ext>
              </a:extLst>
            </p:cNvPr>
            <p:cNvGrpSpPr/>
            <p:nvPr/>
          </p:nvGrpSpPr>
          <p:grpSpPr>
            <a:xfrm>
              <a:off x="3781574" y="943465"/>
              <a:ext cx="4625024" cy="4112132"/>
              <a:chOff x="3559096" y="1594297"/>
              <a:chExt cx="5389182" cy="4867325"/>
            </a:xfrm>
          </p:grpSpPr>
          <p:pic>
            <p:nvPicPr>
              <p:cNvPr id="60" name="Immagine 59">
                <a:extLst>
                  <a:ext uri="{FF2B5EF4-FFF2-40B4-BE49-F238E27FC236}">
                    <a16:creationId xmlns:a16="http://schemas.microsoft.com/office/drawing/2014/main" id="{2D6B11FA-4290-7083-5E76-35597C033E4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3559096" y="1594297"/>
                <a:ext cx="5389182" cy="4867325"/>
              </a:xfrm>
              <a:prstGeom prst="rect">
                <a:avLst/>
              </a:prstGeom>
            </p:spPr>
          </p:pic>
          <p:sp>
            <p:nvSpPr>
              <p:cNvPr id="61" name="Fusione 14">
                <a:extLst>
                  <a:ext uri="{FF2B5EF4-FFF2-40B4-BE49-F238E27FC236}">
                    <a16:creationId xmlns:a16="http://schemas.microsoft.com/office/drawing/2014/main" id="{F24B0BC8-ADB1-43F4-92D1-B91C9B1DFA16}"/>
                  </a:ext>
                </a:extLst>
              </p:cNvPr>
              <p:cNvSpPr/>
              <p:nvPr/>
            </p:nvSpPr>
            <p:spPr>
              <a:xfrm>
                <a:off x="6792686" y="4347593"/>
                <a:ext cx="174171" cy="261408"/>
              </a:xfrm>
              <a:prstGeom prst="flowChartMerge">
                <a:avLst/>
              </a:prstGeom>
              <a:solidFill>
                <a:srgbClr val="C0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350"/>
              </a:p>
            </p:txBody>
          </p:sp>
          <p:sp>
            <p:nvSpPr>
              <p:cNvPr id="62" name="Fusione 24">
                <a:extLst>
                  <a:ext uri="{FF2B5EF4-FFF2-40B4-BE49-F238E27FC236}">
                    <a16:creationId xmlns:a16="http://schemas.microsoft.com/office/drawing/2014/main" id="{BCF482EA-EA7C-6A5C-5882-530769E0DA43}"/>
                  </a:ext>
                </a:extLst>
              </p:cNvPr>
              <p:cNvSpPr/>
              <p:nvPr/>
            </p:nvSpPr>
            <p:spPr>
              <a:xfrm>
                <a:off x="6352903" y="4266974"/>
                <a:ext cx="174171" cy="261408"/>
              </a:xfrm>
              <a:prstGeom prst="flowChartMerge">
                <a:avLst/>
              </a:prstGeom>
              <a:solidFill>
                <a:srgbClr val="00377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350"/>
              </a:p>
            </p:txBody>
          </p:sp>
          <p:sp>
            <p:nvSpPr>
              <p:cNvPr id="63" name="Fusione 25">
                <a:extLst>
                  <a:ext uri="{FF2B5EF4-FFF2-40B4-BE49-F238E27FC236}">
                    <a16:creationId xmlns:a16="http://schemas.microsoft.com/office/drawing/2014/main" id="{5F909498-4396-665F-466D-E27226557D29}"/>
                  </a:ext>
                </a:extLst>
              </p:cNvPr>
              <p:cNvSpPr/>
              <p:nvPr/>
            </p:nvSpPr>
            <p:spPr>
              <a:xfrm>
                <a:off x="5242560" y="5132999"/>
                <a:ext cx="174171" cy="261408"/>
              </a:xfrm>
              <a:prstGeom prst="flowChartMerge">
                <a:avLst/>
              </a:prstGeom>
              <a:solidFill>
                <a:srgbClr val="00377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350"/>
              </a:p>
            </p:txBody>
          </p:sp>
          <p:sp>
            <p:nvSpPr>
              <p:cNvPr id="64" name="Fusione 26">
                <a:extLst>
                  <a:ext uri="{FF2B5EF4-FFF2-40B4-BE49-F238E27FC236}">
                    <a16:creationId xmlns:a16="http://schemas.microsoft.com/office/drawing/2014/main" id="{B38C6F0C-4191-B37C-71C7-BBD0911CF261}"/>
                  </a:ext>
                </a:extLst>
              </p:cNvPr>
              <p:cNvSpPr/>
              <p:nvPr/>
            </p:nvSpPr>
            <p:spPr>
              <a:xfrm>
                <a:off x="6879771" y="4556224"/>
                <a:ext cx="174171" cy="261408"/>
              </a:xfrm>
              <a:prstGeom prst="flowChartMerge">
                <a:avLst/>
              </a:prstGeom>
              <a:solidFill>
                <a:srgbClr val="00377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350"/>
              </a:p>
            </p:txBody>
          </p:sp>
          <p:sp>
            <p:nvSpPr>
              <p:cNvPr id="65" name="Fusione 27">
                <a:extLst>
                  <a:ext uri="{FF2B5EF4-FFF2-40B4-BE49-F238E27FC236}">
                    <a16:creationId xmlns:a16="http://schemas.microsoft.com/office/drawing/2014/main" id="{1AD79CD0-2507-1381-D09B-A90CC1B36541}"/>
                  </a:ext>
                </a:extLst>
              </p:cNvPr>
              <p:cNvSpPr/>
              <p:nvPr/>
            </p:nvSpPr>
            <p:spPr>
              <a:xfrm>
                <a:off x="5310050" y="3560697"/>
                <a:ext cx="174171" cy="261408"/>
              </a:xfrm>
              <a:prstGeom prst="flowChartMerge">
                <a:avLst/>
              </a:prstGeom>
              <a:solidFill>
                <a:srgbClr val="00377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350"/>
              </a:p>
            </p:txBody>
          </p:sp>
          <p:sp>
            <p:nvSpPr>
              <p:cNvPr id="66" name="Fusione 28">
                <a:extLst>
                  <a:ext uri="{FF2B5EF4-FFF2-40B4-BE49-F238E27FC236}">
                    <a16:creationId xmlns:a16="http://schemas.microsoft.com/office/drawing/2014/main" id="{1EAC0A8F-9846-0457-92AD-A64E734AE18F}"/>
                  </a:ext>
                </a:extLst>
              </p:cNvPr>
              <p:cNvSpPr/>
              <p:nvPr/>
            </p:nvSpPr>
            <p:spPr>
              <a:xfrm>
                <a:off x="5135879" y="3004828"/>
                <a:ext cx="174171" cy="261408"/>
              </a:xfrm>
              <a:prstGeom prst="flowChartMerge">
                <a:avLst/>
              </a:prstGeom>
              <a:solidFill>
                <a:srgbClr val="00377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350"/>
              </a:p>
            </p:txBody>
          </p:sp>
        </p:grpSp>
        <p:pic>
          <p:nvPicPr>
            <p:cNvPr id="49" name="Picture 10" descr="Marc Martí Gallosta | Centro Médico Teknon">
              <a:extLst>
                <a:ext uri="{FF2B5EF4-FFF2-40B4-BE49-F238E27FC236}">
                  <a16:creationId xmlns:a16="http://schemas.microsoft.com/office/drawing/2014/main" id="{D2ABC4E0-E8DA-1C43-679D-834C9B51F0E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03848" y="1095656"/>
              <a:ext cx="909049" cy="10276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0" name="Picture 12" descr="Eloy Espín Basany | Centro Médico Teknon">
              <a:extLst>
                <a:ext uri="{FF2B5EF4-FFF2-40B4-BE49-F238E27FC236}">
                  <a16:creationId xmlns:a16="http://schemas.microsoft.com/office/drawing/2014/main" id="{A9884E4D-D3B2-C726-C2A8-B92EBE1725C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031" y="1099346"/>
              <a:ext cx="856288" cy="10293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" name="Immagine 50">
              <a:extLst>
                <a:ext uri="{FF2B5EF4-FFF2-40B4-BE49-F238E27FC236}">
                  <a16:creationId xmlns:a16="http://schemas.microsoft.com/office/drawing/2014/main" id="{C322DAF4-3AAA-B400-25A3-06B05F6473E2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>
              <a:off x="659631" y="2919483"/>
              <a:ext cx="914400" cy="819150"/>
            </a:xfrm>
            <a:prstGeom prst="rect">
              <a:avLst/>
            </a:prstGeom>
          </p:spPr>
        </p:pic>
        <p:pic>
          <p:nvPicPr>
            <p:cNvPr id="52" name="Picture 14" descr="Dott. Matteo Rottoli, chirurgo generale - Leggi le recensioni |  MioDottore.it">
              <a:extLst>
                <a:ext uri="{FF2B5EF4-FFF2-40B4-BE49-F238E27FC236}">
                  <a16:creationId xmlns:a16="http://schemas.microsoft.com/office/drawing/2014/main" id="{223A1392-C23A-3998-9B5A-1711DF99614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1606" y="2788341"/>
              <a:ext cx="940077" cy="9400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" name="Picture 18" descr="Alice Frontali (@alicefrontali) / Twitter">
              <a:extLst>
                <a:ext uri="{FF2B5EF4-FFF2-40B4-BE49-F238E27FC236}">
                  <a16:creationId xmlns:a16="http://schemas.microsoft.com/office/drawing/2014/main" id="{C8BD03A2-5412-DED2-911E-37E14CF5CB8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46943" y="1392323"/>
              <a:ext cx="885871" cy="8858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" name="Picture 20" descr="European Crohn´s and Colitis Organisation - ECCO - Introduction to the new  S-ECCO Chair – Yves Panis">
              <a:extLst>
                <a:ext uri="{FF2B5EF4-FFF2-40B4-BE49-F238E27FC236}">
                  <a16:creationId xmlns:a16="http://schemas.microsoft.com/office/drawing/2014/main" id="{AE650EDE-0E80-8D6D-ACD4-CF0500892F3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62911" y="1259119"/>
              <a:ext cx="771644" cy="11595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" name="Immagine 54">
              <a:extLst>
                <a:ext uri="{FF2B5EF4-FFF2-40B4-BE49-F238E27FC236}">
                  <a16:creationId xmlns:a16="http://schemas.microsoft.com/office/drawing/2014/main" id="{B13A7481-A03B-2510-C933-E91B848DD29B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/>
            <a:stretch>
              <a:fillRect/>
            </a:stretch>
          </p:blipFill>
          <p:spPr>
            <a:xfrm>
              <a:off x="9482584" y="4421904"/>
              <a:ext cx="993100" cy="993100"/>
            </a:xfrm>
            <a:prstGeom prst="rect">
              <a:avLst/>
            </a:prstGeom>
          </p:spPr>
        </p:pic>
        <p:pic>
          <p:nvPicPr>
            <p:cNvPr id="56" name="Picture 22" descr="Sampietro Gianluca Matteo | Università degli Studi di Milano Statale">
              <a:extLst>
                <a:ext uri="{FF2B5EF4-FFF2-40B4-BE49-F238E27FC236}">
                  <a16:creationId xmlns:a16="http://schemas.microsoft.com/office/drawing/2014/main" id="{1D4E7210-D5B1-B5D0-3A6F-1F0D0B6B192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47120" y="5240024"/>
              <a:ext cx="1010188" cy="10101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7" name="Immagine 56">
              <a:extLst>
                <a:ext uri="{FF2B5EF4-FFF2-40B4-BE49-F238E27FC236}">
                  <a16:creationId xmlns:a16="http://schemas.microsoft.com/office/drawing/2014/main" id="{63D82B06-AE6C-F54D-A734-23A40E701E6B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/>
            <a:stretch>
              <a:fillRect/>
            </a:stretch>
          </p:blipFill>
          <p:spPr>
            <a:xfrm>
              <a:off x="2233545" y="4609255"/>
              <a:ext cx="949306" cy="1187581"/>
            </a:xfrm>
            <a:prstGeom prst="rect">
              <a:avLst/>
            </a:prstGeom>
          </p:spPr>
        </p:pic>
        <p:pic>
          <p:nvPicPr>
            <p:cNvPr id="58" name="Immagine 57">
              <a:extLst>
                <a:ext uri="{FF2B5EF4-FFF2-40B4-BE49-F238E27FC236}">
                  <a16:creationId xmlns:a16="http://schemas.microsoft.com/office/drawing/2014/main" id="{A8EF1BD9-6429-AB33-DDE4-5EE63FED74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/>
            <a:stretch>
              <a:fillRect/>
            </a:stretch>
          </p:blipFill>
          <p:spPr>
            <a:xfrm>
              <a:off x="8350443" y="4421904"/>
              <a:ext cx="968372" cy="968372"/>
            </a:xfrm>
            <a:prstGeom prst="rect">
              <a:avLst/>
            </a:prstGeom>
          </p:spPr>
        </p:pic>
        <p:pic>
          <p:nvPicPr>
            <p:cNvPr id="59" name="Immagine 58">
              <a:extLst>
                <a:ext uri="{FF2B5EF4-FFF2-40B4-BE49-F238E27FC236}">
                  <a16:creationId xmlns:a16="http://schemas.microsoft.com/office/drawing/2014/main" id="{251D5F5A-9397-DB18-ED5E-EACE04D2F879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/>
            <a:stretch>
              <a:fillRect/>
            </a:stretch>
          </p:blipFill>
          <p:spPr>
            <a:xfrm>
              <a:off x="9298265" y="2787764"/>
              <a:ext cx="1275806" cy="125577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970865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083FA7-2E59-92A9-122B-99CA0C0DC9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o 6">
            <a:extLst>
              <a:ext uri="{FF2B5EF4-FFF2-40B4-BE49-F238E27FC236}">
                <a16:creationId xmlns:a16="http://schemas.microsoft.com/office/drawing/2014/main" id="{C2026AD6-8181-CF63-447D-08B29FF9E430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00DBB0FD-BFFF-A89E-373B-239C354B387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96B4DBF8-A957-4146-00D5-5AE4EEFB206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  <p:pic>
        <p:nvPicPr>
          <p:cNvPr id="2" name="Immagine 1">
            <a:extLst>
              <a:ext uri="{FF2B5EF4-FFF2-40B4-BE49-F238E27FC236}">
                <a16:creationId xmlns:a16="http://schemas.microsoft.com/office/drawing/2014/main" id="{358BFAC9-521C-50EB-B7D4-3E8004E151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36" y="0"/>
            <a:ext cx="4991651" cy="2093843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169A7D33-7BE8-9A87-9373-92969A923970}"/>
              </a:ext>
            </a:extLst>
          </p:cNvPr>
          <p:cNvSpPr txBox="1"/>
          <p:nvPr/>
        </p:nvSpPr>
        <p:spPr>
          <a:xfrm>
            <a:off x="2638913" y="6273395"/>
            <a:ext cx="16081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dirty="0"/>
              <a:t>Crohn’s like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1683B8C6-D118-4041-B676-3DDC87BA0AF0}"/>
              </a:ext>
            </a:extLst>
          </p:cNvPr>
          <p:cNvSpPr txBox="1"/>
          <p:nvPr/>
        </p:nvSpPr>
        <p:spPr>
          <a:xfrm>
            <a:off x="7931972" y="6273395"/>
            <a:ext cx="10387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dirty="0"/>
              <a:t>UC like</a:t>
            </a: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F1C25C63-0800-ED24-B4D6-F605BB155A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3467" y="2092355"/>
            <a:ext cx="2438592" cy="4267536"/>
          </a:xfrm>
          <a:prstGeom prst="rect">
            <a:avLst/>
          </a:prstGeom>
        </p:spPr>
      </p:pic>
      <p:pic>
        <p:nvPicPr>
          <p:cNvPr id="12" name="Immagine 11">
            <a:extLst>
              <a:ext uri="{FF2B5EF4-FFF2-40B4-BE49-F238E27FC236}">
                <a16:creationId xmlns:a16="http://schemas.microsoft.com/office/drawing/2014/main" id="{E6C58808-678D-F27D-1BF4-D477A22053B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68285" y="2092355"/>
            <a:ext cx="2438592" cy="4267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8769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E0A10E-E9D0-543F-AA79-642011A998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o 6">
            <a:extLst>
              <a:ext uri="{FF2B5EF4-FFF2-40B4-BE49-F238E27FC236}">
                <a16:creationId xmlns:a16="http://schemas.microsoft.com/office/drawing/2014/main" id="{1889A8E9-E199-A657-08F8-E62A175EC2F9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CAABDEEE-E2AB-FBFB-097B-4B6D726F63C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057FA29C-033A-6817-E95E-8DB94C9D809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  <p:pic>
        <p:nvPicPr>
          <p:cNvPr id="2" name="Immagine 1">
            <a:extLst>
              <a:ext uri="{FF2B5EF4-FFF2-40B4-BE49-F238E27FC236}">
                <a16:creationId xmlns:a16="http://schemas.microsoft.com/office/drawing/2014/main" id="{083970F3-33F4-D80D-E607-BA7F5DBEE3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36" y="0"/>
            <a:ext cx="4991651" cy="2093843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02CAC9AB-9FB1-E44C-470E-967F6587FFF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6542"/>
          <a:stretch/>
        </p:blipFill>
        <p:spPr>
          <a:xfrm>
            <a:off x="364288" y="2430877"/>
            <a:ext cx="5325238" cy="4038140"/>
          </a:xfrm>
          <a:prstGeom prst="rect">
            <a:avLst/>
          </a:prstGeom>
        </p:spPr>
      </p:pic>
      <p:pic>
        <p:nvPicPr>
          <p:cNvPr id="12" name="Immagine 11">
            <a:extLst>
              <a:ext uri="{FF2B5EF4-FFF2-40B4-BE49-F238E27FC236}">
                <a16:creationId xmlns:a16="http://schemas.microsoft.com/office/drawing/2014/main" id="{BDCA8F8E-D728-394F-4E67-0A1DAA2B056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6581"/>
          <a:stretch/>
        </p:blipFill>
        <p:spPr>
          <a:xfrm>
            <a:off x="6025248" y="2470631"/>
            <a:ext cx="5325238" cy="3983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575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78C037-8D7C-910B-DCED-088CE83095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o 6">
            <a:extLst>
              <a:ext uri="{FF2B5EF4-FFF2-40B4-BE49-F238E27FC236}">
                <a16:creationId xmlns:a16="http://schemas.microsoft.com/office/drawing/2014/main" id="{5DBB56BC-8C78-5689-2409-E1827780627C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D3A71A2E-D1AD-6A05-91DC-6B467242345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160E07B4-3DF0-C3A8-8CF7-AEB81EF45B9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  <p:pic>
        <p:nvPicPr>
          <p:cNvPr id="8" name="Immagine 7">
            <a:extLst>
              <a:ext uri="{FF2B5EF4-FFF2-40B4-BE49-F238E27FC236}">
                <a16:creationId xmlns:a16="http://schemas.microsoft.com/office/drawing/2014/main" id="{A9C29CB5-8E79-1A72-D2AC-55F40F2AAC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25" y="4572"/>
            <a:ext cx="4978400" cy="2971800"/>
          </a:xfrm>
          <a:prstGeom prst="rect">
            <a:avLst/>
          </a:prstGeom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40EF3F33-87F1-6CF6-9464-5E7ADB46A8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26463" y="3240742"/>
            <a:ext cx="9358609" cy="3036570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2A1D0AAB-80A1-AE91-0C93-CFA129A1B4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75884" y="1662494"/>
            <a:ext cx="4649724" cy="205740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4C86EA3E-0026-4E9B-6EDC-4B520E3B0E9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75884" y="2235772"/>
            <a:ext cx="6316218" cy="185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045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AB0BDC-F777-A701-E91B-D90CA5633F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o 6">
            <a:extLst>
              <a:ext uri="{FF2B5EF4-FFF2-40B4-BE49-F238E27FC236}">
                <a16:creationId xmlns:a16="http://schemas.microsoft.com/office/drawing/2014/main" id="{CBDA8733-6212-8ADF-D6E5-DF53742D3EB0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E884E74E-57C1-32C0-C2C9-2D9538D8A3D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5D90480B-D5AB-C8D8-2C61-CAABF92B0AC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  <p:pic>
        <p:nvPicPr>
          <p:cNvPr id="12" name="Immagine 11">
            <a:extLst>
              <a:ext uri="{FF2B5EF4-FFF2-40B4-BE49-F238E27FC236}">
                <a16:creationId xmlns:a16="http://schemas.microsoft.com/office/drawing/2014/main" id="{3E5A845B-B80B-FDFE-6629-B419575DFC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5847" y="213106"/>
            <a:ext cx="4273192" cy="3205191"/>
          </a:xfrm>
          <a:prstGeom prst="rect">
            <a:avLst/>
          </a:prstGeom>
        </p:spPr>
      </p:pic>
      <p:pic>
        <p:nvPicPr>
          <p:cNvPr id="13" name="Immagine 12">
            <a:extLst>
              <a:ext uri="{FF2B5EF4-FFF2-40B4-BE49-F238E27FC236}">
                <a16:creationId xmlns:a16="http://schemas.microsoft.com/office/drawing/2014/main" id="{F068A229-FB37-C540-048F-FFEBD59139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25574" y="213106"/>
            <a:ext cx="4279650" cy="3206750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8806B5D8-7332-B629-AEFC-F20171A207B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07596" y="3536327"/>
            <a:ext cx="4273191" cy="3204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259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50FA5A-9415-6BE2-357C-0F20E59A2A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o 6">
            <a:extLst>
              <a:ext uri="{FF2B5EF4-FFF2-40B4-BE49-F238E27FC236}">
                <a16:creationId xmlns:a16="http://schemas.microsoft.com/office/drawing/2014/main" id="{F25220C3-6527-0BB1-65E9-69E8F64345FA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042FD181-CBF2-09C0-85B9-334BB55A2A9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02C7F951-850F-41C3-A2BA-8B8377E1721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63BC226A-43E5-B618-F304-8E7F096DD3A9}"/>
              </a:ext>
            </a:extLst>
          </p:cNvPr>
          <p:cNvSpPr txBox="1"/>
          <p:nvPr/>
        </p:nvSpPr>
        <p:spPr>
          <a:xfrm>
            <a:off x="348312" y="908050"/>
            <a:ext cx="6495368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it-IT"/>
            </a:defPPr>
            <a:lvl1pPr>
              <a:defRPr sz="2800">
                <a:solidFill>
                  <a:schemeClr val="tx2"/>
                </a:solidFill>
              </a:defRPr>
            </a:lvl1pPr>
          </a:lstStyle>
          <a:p>
            <a:r>
              <a:rPr lang="en-GB" altLang="fr-FR" sz="1350" dirty="0"/>
              <a:t>The Lemann SCORE</a:t>
            </a:r>
            <a:br>
              <a:rPr lang="en-GB" altLang="fr-FR" sz="1350" dirty="0"/>
            </a:br>
            <a:r>
              <a:rPr lang="en-GB" altLang="fr-FR" sz="1350" dirty="0"/>
              <a:t>Progression of digestive damage and inflammatory activity in a theoretical CD patient</a:t>
            </a:r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EF3FD094-234D-34BB-9DFF-155C15E54311}"/>
              </a:ext>
            </a:extLst>
          </p:cNvPr>
          <p:cNvSpPr txBox="1">
            <a:spLocks/>
          </p:cNvSpPr>
          <p:nvPr/>
        </p:nvSpPr>
        <p:spPr bwMode="auto">
          <a:xfrm>
            <a:off x="4106067" y="5419814"/>
            <a:ext cx="2832828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it-IT"/>
            </a:defPPr>
            <a:lvl1pPr>
              <a:defRPr>
                <a:solidFill>
                  <a:schemeClr val="tx2"/>
                </a:solidFill>
              </a:defRPr>
            </a:lvl1pPr>
          </a:lstStyle>
          <a:p>
            <a:pPr algn="r"/>
            <a:r>
              <a:rPr lang="en-GB" altLang="fr-FR" sz="900" dirty="0" err="1"/>
              <a:t>Pariente</a:t>
            </a:r>
            <a:r>
              <a:rPr lang="en-GB" altLang="fr-FR" sz="900" dirty="0"/>
              <a:t> B, et al. </a:t>
            </a:r>
            <a:r>
              <a:rPr lang="en-GB" altLang="fr-FR" sz="900" dirty="0" err="1"/>
              <a:t>Inflamm</a:t>
            </a:r>
            <a:r>
              <a:rPr lang="en-GB" altLang="fr-FR" sz="900" dirty="0"/>
              <a:t> Bowel Dis 2011;17:1415–22</a:t>
            </a: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5E8810BF-77BE-B02A-C347-5C36EA97B0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231" y="1392797"/>
            <a:ext cx="5985782" cy="4011747"/>
          </a:xfrm>
          <a:prstGeom prst="rect">
            <a:avLst/>
          </a:prstGeom>
        </p:spPr>
      </p:pic>
      <p:grpSp>
        <p:nvGrpSpPr>
          <p:cNvPr id="10" name="Gruppo 9">
            <a:extLst>
              <a:ext uri="{FF2B5EF4-FFF2-40B4-BE49-F238E27FC236}">
                <a16:creationId xmlns:a16="http://schemas.microsoft.com/office/drawing/2014/main" id="{19FB5AF2-3947-7875-0547-9E72F80C308A}"/>
              </a:ext>
            </a:extLst>
          </p:cNvPr>
          <p:cNvGrpSpPr/>
          <p:nvPr/>
        </p:nvGrpSpPr>
        <p:grpSpPr>
          <a:xfrm>
            <a:off x="3877056" y="929862"/>
            <a:ext cx="7780454" cy="4474682"/>
            <a:chOff x="3877056" y="929862"/>
            <a:chExt cx="7780454" cy="4474682"/>
          </a:xfrm>
        </p:grpSpPr>
        <p:pic>
          <p:nvPicPr>
            <p:cNvPr id="1026" name="Picture 2" descr="Multi-Disciplinary Team Meeting (MDT) :: Mid Cheshire Hospitals NHS  Foundation Trust">
              <a:extLst>
                <a:ext uri="{FF2B5EF4-FFF2-40B4-BE49-F238E27FC236}">
                  <a16:creationId xmlns:a16="http://schemas.microsoft.com/office/drawing/2014/main" id="{FDCD070E-7BBC-668B-0EDC-E1F03E48120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69986" y="2038901"/>
              <a:ext cx="4487524" cy="33656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CasellaDiTesto 7">
              <a:extLst>
                <a:ext uri="{FF2B5EF4-FFF2-40B4-BE49-F238E27FC236}">
                  <a16:creationId xmlns:a16="http://schemas.microsoft.com/office/drawing/2014/main" id="{494AAB06-8539-3AEE-C98A-65E2B788619B}"/>
                </a:ext>
              </a:extLst>
            </p:cNvPr>
            <p:cNvSpPr txBox="1"/>
            <p:nvPr/>
          </p:nvSpPr>
          <p:spPr>
            <a:xfrm>
              <a:off x="3877056" y="1900628"/>
              <a:ext cx="64008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sz="4000" b="1" dirty="0">
                  <a:solidFill>
                    <a:srgbClr val="FF0000"/>
                  </a:solidFill>
                </a:rPr>
                <a:t>?</a:t>
              </a:r>
            </a:p>
          </p:txBody>
        </p:sp>
        <p:sp>
          <p:nvSpPr>
            <p:cNvPr id="9" name="Freccia a inversione 8">
              <a:extLst>
                <a:ext uri="{FF2B5EF4-FFF2-40B4-BE49-F238E27FC236}">
                  <a16:creationId xmlns:a16="http://schemas.microsoft.com/office/drawing/2014/main" id="{BB38DC71-92DD-E139-CB1D-4F8FFD93078A}"/>
                </a:ext>
              </a:extLst>
            </p:cNvPr>
            <p:cNvSpPr/>
            <p:nvPr/>
          </p:nvSpPr>
          <p:spPr>
            <a:xfrm>
              <a:off x="4028418" y="929862"/>
              <a:ext cx="5408190" cy="1005057"/>
            </a:xfrm>
            <a:prstGeom prst="uturnArrow">
              <a:avLst>
                <a:gd name="adj1" fmla="val 8624"/>
                <a:gd name="adj2" fmla="val 24999"/>
                <a:gd name="adj3" fmla="val 25000"/>
                <a:gd name="adj4" fmla="val 43750"/>
                <a:gd name="adj5" fmla="val 100000"/>
              </a:avLst>
            </a:prstGeom>
            <a:solidFill>
              <a:srgbClr val="FF0000">
                <a:alpha val="55000"/>
              </a:srgb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117528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C45625-E9C2-1BF4-34A2-1DB8D56304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o 6">
            <a:extLst>
              <a:ext uri="{FF2B5EF4-FFF2-40B4-BE49-F238E27FC236}">
                <a16:creationId xmlns:a16="http://schemas.microsoft.com/office/drawing/2014/main" id="{79E3654C-720C-5B44-4F2A-3A2848D54B2F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EE12963B-6383-C3A0-2972-F7866601589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67D3BB97-3862-B6D2-DCEE-477B3A0FD6E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9C3E2C6A-9892-15B5-B413-23C0329E9714}"/>
              </a:ext>
            </a:extLst>
          </p:cNvPr>
          <p:cNvSpPr txBox="1"/>
          <p:nvPr/>
        </p:nvSpPr>
        <p:spPr>
          <a:xfrm>
            <a:off x="1486789" y="304546"/>
            <a:ext cx="10232032" cy="5898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1" noProof="1"/>
              <a:t>Conclusions</a:t>
            </a:r>
          </a:p>
          <a:p>
            <a:pPr>
              <a:lnSpc>
                <a:spcPct val="200000"/>
              </a:lnSpc>
            </a:pPr>
            <a:r>
              <a:rPr lang="en-GB" sz="2400" noProof="1"/>
              <a:t>Early surgical strategy after first-line biotechnological therapy may be considered </a:t>
            </a:r>
          </a:p>
          <a:p>
            <a:pPr>
              <a:lnSpc>
                <a:spcPct val="200000"/>
              </a:lnSpc>
            </a:pPr>
            <a:r>
              <a:rPr lang="en-GB" sz="2400" noProof="1"/>
              <a:t>because it is associated with:</a:t>
            </a:r>
          </a:p>
          <a:p>
            <a:pPr>
              <a:lnSpc>
                <a:spcPct val="200000"/>
              </a:lnSpc>
            </a:pPr>
            <a:r>
              <a:rPr lang="en-GB" sz="2400" noProof="1"/>
              <a:t>	Fewer postoperative complications</a:t>
            </a:r>
          </a:p>
          <a:p>
            <a:pPr>
              <a:lnSpc>
                <a:spcPct val="200000"/>
              </a:lnSpc>
            </a:pPr>
            <a:r>
              <a:rPr lang="en-GB" sz="2400" noProof="1"/>
              <a:t>	Reduced bowel resections</a:t>
            </a:r>
          </a:p>
          <a:p>
            <a:pPr>
              <a:lnSpc>
                <a:spcPct val="200000"/>
              </a:lnSpc>
            </a:pPr>
            <a:r>
              <a:rPr lang="en-GB" sz="2400" noProof="1"/>
              <a:t>	Greater use of laparoscopic/robotic surgery</a:t>
            </a:r>
          </a:p>
          <a:p>
            <a:pPr>
              <a:lnSpc>
                <a:spcPct val="200000"/>
              </a:lnSpc>
            </a:pPr>
            <a:r>
              <a:rPr lang="en-GB" sz="2400" noProof="1"/>
              <a:t>	Lower long-term recurrence rates</a:t>
            </a:r>
          </a:p>
          <a:p>
            <a:pPr>
              <a:lnSpc>
                <a:spcPct val="200000"/>
              </a:lnSpc>
            </a:pPr>
            <a:r>
              <a:rPr lang="en-GB" sz="2400" noProof="1"/>
              <a:t>	More stable use of biotechnological agents as postoperative prophylaxis</a:t>
            </a:r>
          </a:p>
        </p:txBody>
      </p:sp>
    </p:spTree>
    <p:extLst>
      <p:ext uri="{BB962C8B-B14F-4D97-AF65-F5344CB8AC3E}">
        <p14:creationId xmlns:p14="http://schemas.microsoft.com/office/powerpoint/2010/main" val="4231087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ABC5507E-8E7F-97AA-44CB-C8897E0AA7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o 6">
            <a:extLst>
              <a:ext uri="{FF2B5EF4-FFF2-40B4-BE49-F238E27FC236}">
                <a16:creationId xmlns:a16="http://schemas.microsoft.com/office/drawing/2014/main" id="{18B8DF3F-F643-ED05-3F6C-1A5BFBD4FB13}"/>
              </a:ext>
            </a:extLst>
          </p:cNvPr>
          <p:cNvGrpSpPr/>
          <p:nvPr/>
        </p:nvGrpSpPr>
        <p:grpSpPr>
          <a:xfrm>
            <a:off x="33632" y="6468531"/>
            <a:ext cx="12125708" cy="389468"/>
            <a:chOff x="33632" y="6468531"/>
            <a:chExt cx="12125708" cy="389468"/>
          </a:xfrm>
        </p:grpSpPr>
        <p:pic>
          <p:nvPicPr>
            <p:cNvPr id="3" name="Immagine 2" descr="Immagine che contiene testo&#10;&#10;Descrizione generata automaticamente">
              <a:extLst>
                <a:ext uri="{FF2B5EF4-FFF2-40B4-BE49-F238E27FC236}">
                  <a16:creationId xmlns:a16="http://schemas.microsoft.com/office/drawing/2014/main" id="{D97672F6-2B36-1332-AD49-DFB5F9E6AAF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32" y="6468531"/>
              <a:ext cx="661312" cy="389468"/>
            </a:xfrm>
            <a:prstGeom prst="rect">
              <a:avLst/>
            </a:prstGeom>
          </p:spPr>
        </p:pic>
        <p:pic>
          <p:nvPicPr>
            <p:cNvPr id="4" name="Immagine 3" descr="Immagine che contiene testo, segnale&#10;&#10;Descrizione generata automaticamente">
              <a:extLst>
                <a:ext uri="{FF2B5EF4-FFF2-40B4-BE49-F238E27FC236}">
                  <a16:creationId xmlns:a16="http://schemas.microsoft.com/office/drawing/2014/main" id="{940C84AC-3001-88A4-F5C4-33B6133A11F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155680" y="6504373"/>
              <a:ext cx="1003660" cy="33729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66063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22710</TotalTime>
  <Words>209</Words>
  <Application>Microsoft Macintosh PowerPoint</Application>
  <PresentationFormat>Widescreen</PresentationFormat>
  <Paragraphs>43</Paragraphs>
  <Slides>22</Slides>
  <Notes>0</Notes>
  <HiddenSlides>1</HiddenSlides>
  <MMClips>1</MMClips>
  <ScaleCrop>false</ScaleCrop>
  <HeadingPairs>
    <vt:vector size="6" baseType="variant">
      <vt:variant>
        <vt:lpstr>Caratteri utilizzati</vt:lpstr>
      </vt:variant>
      <vt:variant>
        <vt:i4>4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22</vt:i4>
      </vt:variant>
    </vt:vector>
  </HeadingPairs>
  <TitlesOfParts>
    <vt:vector size="27" baseType="lpstr">
      <vt:lpstr>Arial</vt:lpstr>
      <vt:lpstr>Calibri</vt:lpstr>
      <vt:lpstr>Calibri Light</vt:lpstr>
      <vt:lpstr>Times New Roman</vt:lpstr>
      <vt:lpstr>Tema di Office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Presentazione standard di PowerPoint</dc:title>
  <dc:creator>Gianluca Matteo Sampietro</dc:creator>
  <cp:lastModifiedBy>Gianluca M Sampietro</cp:lastModifiedBy>
  <cp:revision>243</cp:revision>
  <dcterms:created xsi:type="dcterms:W3CDTF">2021-04-06T12:16:24Z</dcterms:created>
  <dcterms:modified xsi:type="dcterms:W3CDTF">2026-05-10T16:42:52Z</dcterms:modified>
</cp:coreProperties>
</file>